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3" r:id="rId17"/>
    <p:sldId id="295" r:id="rId18"/>
    <p:sldId id="276" r:id="rId19"/>
    <p:sldId id="298" r:id="rId20"/>
    <p:sldId id="278" r:id="rId21"/>
    <p:sldId id="279" r:id="rId22"/>
    <p:sldId id="281" r:id="rId23"/>
    <p:sldId id="299" r:id="rId24"/>
    <p:sldId id="300" r:id="rId25"/>
    <p:sldId id="30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dirty="0"/>
              <a:t>2025 SU TÜKETİMİ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3.8399524278215226E-2"/>
          <c:y val="7.8562623031496068E-2"/>
          <c:w val="0.94493380905511815"/>
          <c:h val="0.839920644685039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Toplam Tüketim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hade val="51000"/>
                    <a:satMod val="130000"/>
                  </a:schemeClr>
                </a:gs>
                <a:gs pos="80000">
                  <a:schemeClr val="accent1">
                    <a:shade val="65000"/>
                    <a:shade val="93000"/>
                    <a:satMod val="130000"/>
                  </a:schemeClr>
                </a:gs>
                <a:gs pos="100000">
                  <a:schemeClr val="accent1">
                    <a:shade val="65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Sayfa1!$A$2:$A$13</c:f>
              <c:numCache>
                <c:formatCode>mmm\-yy</c:formatCode>
                <c:ptCount val="12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  <c:pt idx="8">
                  <c:v>45901</c:v>
                </c:pt>
                <c:pt idx="9">
                  <c:v>45931</c:v>
                </c:pt>
                <c:pt idx="10">
                  <c:v>45962</c:v>
                </c:pt>
                <c:pt idx="11">
                  <c:v>45992</c:v>
                </c:pt>
              </c:numCache>
            </c:numRef>
          </c:cat>
          <c:val>
            <c:numRef>
              <c:f>Sayfa1!$B$2:$B$13</c:f>
              <c:numCache>
                <c:formatCode>General</c:formatCode>
                <c:ptCount val="12"/>
                <c:pt idx="0">
                  <c:v>342</c:v>
                </c:pt>
                <c:pt idx="1">
                  <c:v>1143</c:v>
                </c:pt>
                <c:pt idx="2">
                  <c:v>1532</c:v>
                </c:pt>
                <c:pt idx="3">
                  <c:v>4351</c:v>
                </c:pt>
                <c:pt idx="4">
                  <c:v>5748</c:v>
                </c:pt>
                <c:pt idx="5">
                  <c:v>5629</c:v>
                </c:pt>
                <c:pt idx="6">
                  <c:v>6783</c:v>
                </c:pt>
                <c:pt idx="7">
                  <c:v>5413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C-48D4-8DD2-959890791D7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Kişi Başı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Sayfa1!$A$2:$A$13</c:f>
              <c:numCache>
                <c:formatCode>mmm\-yy</c:formatCode>
                <c:ptCount val="12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  <c:pt idx="8">
                  <c:v>45901</c:v>
                </c:pt>
                <c:pt idx="9">
                  <c:v>45931</c:v>
                </c:pt>
                <c:pt idx="10">
                  <c:v>45962</c:v>
                </c:pt>
                <c:pt idx="11">
                  <c:v>45992</c:v>
                </c:pt>
              </c:numCache>
            </c:numRef>
          </c:cat>
          <c:val>
            <c:numRef>
              <c:f>Sayfa1!$C$2:$C$13</c:f>
              <c:numCache>
                <c:formatCode>General</c:formatCode>
                <c:ptCount val="12"/>
                <c:pt idx="2">
                  <c:v>0.99</c:v>
                </c:pt>
                <c:pt idx="3">
                  <c:v>0.24</c:v>
                </c:pt>
                <c:pt idx="4">
                  <c:v>0.3</c:v>
                </c:pt>
                <c:pt idx="5">
                  <c:v>0.21</c:v>
                </c:pt>
                <c:pt idx="6">
                  <c:v>0.19</c:v>
                </c:pt>
                <c:pt idx="7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C-48D4-8DD2-959890791D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90372671"/>
        <c:axId val="890388031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Sayfa1!$D$1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tint val="65000"/>
                          <a:shade val="51000"/>
                          <a:satMod val="130000"/>
                        </a:schemeClr>
                      </a:gs>
                      <a:gs pos="80000">
                        <a:schemeClr val="accent1">
                          <a:tint val="65000"/>
                          <a:shade val="93000"/>
                          <a:satMod val="130000"/>
                        </a:schemeClr>
                      </a:gs>
                      <a:gs pos="100000">
                        <a:schemeClr val="accent1">
                          <a:tint val="65000"/>
                          <a:shade val="94000"/>
                          <a:satMod val="1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tr-T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Sayfa1!$A$2:$A$13</c15:sqref>
                        </c15:formulaRef>
                      </c:ext>
                    </c:extLst>
                    <c:numCache>
                      <c:formatCode>mmm\-yy</c:formatCode>
                      <c:ptCount val="12"/>
                      <c:pt idx="0">
                        <c:v>45658</c:v>
                      </c:pt>
                      <c:pt idx="1">
                        <c:v>45689</c:v>
                      </c:pt>
                      <c:pt idx="2">
                        <c:v>45717</c:v>
                      </c:pt>
                      <c:pt idx="3">
                        <c:v>45748</c:v>
                      </c:pt>
                      <c:pt idx="4">
                        <c:v>45778</c:v>
                      </c:pt>
                      <c:pt idx="5">
                        <c:v>45809</c:v>
                      </c:pt>
                      <c:pt idx="6">
                        <c:v>45839</c:v>
                      </c:pt>
                      <c:pt idx="7">
                        <c:v>45870</c:v>
                      </c:pt>
                      <c:pt idx="8">
                        <c:v>45901</c:v>
                      </c:pt>
                      <c:pt idx="9">
                        <c:v>45931</c:v>
                      </c:pt>
                      <c:pt idx="10">
                        <c:v>45962</c:v>
                      </c:pt>
                      <c:pt idx="11">
                        <c:v>45992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Sayfa1!$D$2:$D$13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8BC-48D4-8DD2-959890791D75}"/>
                  </c:ext>
                </c:extLst>
              </c15:ser>
            </c15:filteredBarSeries>
          </c:ext>
        </c:extLst>
      </c:barChart>
      <c:dateAx>
        <c:axId val="89037267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88031"/>
        <c:crosses val="autoZero"/>
        <c:auto val="1"/>
        <c:lblOffset val="100"/>
        <c:baseTimeUnit val="months"/>
      </c:dateAx>
      <c:valAx>
        <c:axId val="89038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72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2025 ELEKTRİK TÜKETİMİ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4.7631522021285802E-2"/>
          <c:y val="8.1029064381658175E-2"/>
          <c:w val="0.95445989173228352"/>
          <c:h val="0.844991018700787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Toplam Tüketim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Sayfa1!$A$2:$A$13</c:f>
              <c:numCache>
                <c:formatCode>mmm\-yy</c:formatCode>
                <c:ptCount val="8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</c:numCache>
            </c:numRef>
          </c:cat>
          <c:val>
            <c:numRef>
              <c:f>Sayfa1!$B$2:$B$13</c:f>
              <c:numCache>
                <c:formatCode>General</c:formatCode>
                <c:ptCount val="8"/>
                <c:pt idx="0" formatCode="#,##0">
                  <c:v>38077</c:v>
                </c:pt>
                <c:pt idx="1">
                  <c:v>39.155000000000001</c:v>
                </c:pt>
                <c:pt idx="2">
                  <c:v>108.22799999999999</c:v>
                </c:pt>
                <c:pt idx="3" formatCode="#,##0">
                  <c:v>261749</c:v>
                </c:pt>
                <c:pt idx="4" formatCode="#,##0">
                  <c:v>299167</c:v>
                </c:pt>
                <c:pt idx="5" formatCode="#,##0">
                  <c:v>411967</c:v>
                </c:pt>
                <c:pt idx="6" formatCode="#,##0">
                  <c:v>526077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10-48D2-8B8F-1E1D311297B8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Kişi Başı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Sayfa1!$A$2:$A$13</c:f>
              <c:numCache>
                <c:formatCode>mmm\-yy</c:formatCode>
                <c:ptCount val="8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</c:numCache>
            </c:numRef>
          </c:cat>
          <c:val>
            <c:numRef>
              <c:f>Sayfa1!$C$2:$C$13</c:f>
              <c:numCache>
                <c:formatCode>General</c:formatCode>
                <c:ptCount val="8"/>
                <c:pt idx="2">
                  <c:v>70.180000000000007</c:v>
                </c:pt>
                <c:pt idx="3">
                  <c:v>15.02</c:v>
                </c:pt>
                <c:pt idx="4">
                  <c:v>15.71</c:v>
                </c:pt>
                <c:pt idx="5">
                  <c:v>12.05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10-48D2-8B8F-1E1D311297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90341951"/>
        <c:axId val="890345311"/>
      </c:barChart>
      <c:dateAx>
        <c:axId val="890341951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45311"/>
        <c:crosses val="autoZero"/>
        <c:auto val="1"/>
        <c:lblOffset val="100"/>
        <c:baseTimeUnit val="months"/>
      </c:dateAx>
      <c:valAx>
        <c:axId val="89034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4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dirty="0"/>
              <a:t>2025 LNG TÜKETİMİ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3.8399524278215226E-2"/>
          <c:y val="7.8562623031496068E-2"/>
          <c:w val="0.94493380905511815"/>
          <c:h val="0.839920644685039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Toplam Tüketim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hade val="51000"/>
                    <a:satMod val="130000"/>
                  </a:schemeClr>
                </a:gs>
                <a:gs pos="80000">
                  <a:schemeClr val="accent1">
                    <a:shade val="76000"/>
                    <a:shade val="93000"/>
                    <a:satMod val="130000"/>
                  </a:schemeClr>
                </a:gs>
                <a:gs pos="100000">
                  <a:schemeClr val="accent1">
                    <a:shade val="7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Sayfa1!$A$2:$A$9</c:f>
              <c:numCache>
                <c:formatCode>mmm\-yy</c:formatCode>
                <c:ptCount val="8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</c:numCache>
            </c:numRef>
          </c:cat>
          <c:val>
            <c:numRef>
              <c:f>Sayfa1!$B$2:$B$9</c:f>
              <c:numCache>
                <c:formatCode>General</c:formatCode>
                <c:ptCount val="8"/>
                <c:pt idx="1">
                  <c:v>2158</c:v>
                </c:pt>
                <c:pt idx="2">
                  <c:v>6379</c:v>
                </c:pt>
                <c:pt idx="3">
                  <c:v>13151</c:v>
                </c:pt>
                <c:pt idx="4">
                  <c:v>12357</c:v>
                </c:pt>
                <c:pt idx="5">
                  <c:v>14483</c:v>
                </c:pt>
                <c:pt idx="6">
                  <c:v>15371</c:v>
                </c:pt>
                <c:pt idx="7">
                  <c:v>7642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C-48D4-8DD2-959890791D7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Kişi Başı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hade val="51000"/>
                    <a:satMod val="130000"/>
                  </a:schemeClr>
                </a:gs>
                <a:gs pos="80000">
                  <a:schemeClr val="accent1">
                    <a:tint val="77000"/>
                    <a:shade val="93000"/>
                    <a:satMod val="130000"/>
                  </a:schemeClr>
                </a:gs>
                <a:gs pos="100000">
                  <a:schemeClr val="accent1">
                    <a:tint val="77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Sayfa1!$A$2:$A$9</c:f>
              <c:numCache>
                <c:formatCode>mmm\-yy</c:formatCode>
                <c:ptCount val="8"/>
                <c:pt idx="0">
                  <c:v>45658</c:v>
                </c:pt>
                <c:pt idx="1">
                  <c:v>45689</c:v>
                </c:pt>
                <c:pt idx="2">
                  <c:v>45717</c:v>
                </c:pt>
                <c:pt idx="3">
                  <c:v>45748</c:v>
                </c:pt>
                <c:pt idx="4">
                  <c:v>45778</c:v>
                </c:pt>
                <c:pt idx="5">
                  <c:v>45809</c:v>
                </c:pt>
                <c:pt idx="6">
                  <c:v>45839</c:v>
                </c:pt>
                <c:pt idx="7">
                  <c:v>45870</c:v>
                </c:pt>
              </c:numCache>
            </c:numRef>
          </c:cat>
          <c:val>
            <c:numRef>
              <c:f>Sayfa1!$C$2:$C$9</c:f>
              <c:numCache>
                <c:formatCode>General</c:formatCode>
                <c:ptCount val="8"/>
                <c:pt idx="2">
                  <c:v>4.13</c:v>
                </c:pt>
                <c:pt idx="3">
                  <c:v>0.75</c:v>
                </c:pt>
                <c:pt idx="4">
                  <c:v>0.64</c:v>
                </c:pt>
                <c:pt idx="5">
                  <c:v>0.54</c:v>
                </c:pt>
                <c:pt idx="6">
                  <c:v>0.44</c:v>
                </c:pt>
                <c:pt idx="7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C-48D4-8DD2-959890791D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90372671"/>
        <c:axId val="890388031"/>
      </c:barChart>
      <c:dateAx>
        <c:axId val="890372671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88031"/>
        <c:crosses val="autoZero"/>
        <c:auto val="1"/>
        <c:lblOffset val="100"/>
        <c:baseTimeUnit val="months"/>
      </c:dateAx>
      <c:valAx>
        <c:axId val="89038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72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4000" b="1" dirty="0"/>
              <a:t>AMBALAJ</a:t>
            </a:r>
            <a:r>
              <a:rPr lang="tr-TR" sz="4000" b="1" baseline="0" dirty="0"/>
              <a:t> KULLANIM 2025</a:t>
            </a:r>
            <a:endParaRPr lang="tr-TR" sz="4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3.8399524278215226E-2"/>
          <c:y val="9.7654650590551187E-2"/>
          <c:w val="0.94493380905511815"/>
          <c:h val="0.844991018700787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Kağıt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Sayfa1!$A$2:$A$8</c:f>
              <c:strCache>
                <c:ptCount val="6"/>
                <c:pt idx="0">
                  <c:v>Mar.25</c:v>
                </c:pt>
                <c:pt idx="1">
                  <c:v>Nis.25</c:v>
                </c:pt>
                <c:pt idx="2">
                  <c:v>May.25</c:v>
                </c:pt>
                <c:pt idx="3">
                  <c:v>Haz.25</c:v>
                </c:pt>
                <c:pt idx="4">
                  <c:v>Tem.25</c:v>
                </c:pt>
                <c:pt idx="5">
                  <c:v>Toplam </c:v>
                </c:pt>
              </c:strCache>
            </c:strRef>
          </c:cat>
          <c:val>
            <c:numRef>
              <c:f>Sayfa1!$B$2:$B$8</c:f>
              <c:numCache>
                <c:formatCode>General</c:formatCode>
                <c:ptCount val="7"/>
                <c:pt idx="0">
                  <c:v>220</c:v>
                </c:pt>
                <c:pt idx="1">
                  <c:v>420</c:v>
                </c:pt>
                <c:pt idx="2">
                  <c:v>780</c:v>
                </c:pt>
                <c:pt idx="3">
                  <c:v>1050</c:v>
                </c:pt>
                <c:pt idx="4">
                  <c:v>900</c:v>
                </c:pt>
                <c:pt idx="5">
                  <c:v>3370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9F-45B7-813C-D4A3CD5F3881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plastik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Sayfa1!$A$2:$A$8</c:f>
              <c:strCache>
                <c:ptCount val="6"/>
                <c:pt idx="0">
                  <c:v>Mar.25</c:v>
                </c:pt>
                <c:pt idx="1">
                  <c:v>Nis.25</c:v>
                </c:pt>
                <c:pt idx="2">
                  <c:v>May.25</c:v>
                </c:pt>
                <c:pt idx="3">
                  <c:v>Haz.25</c:v>
                </c:pt>
                <c:pt idx="4">
                  <c:v>Tem.25</c:v>
                </c:pt>
                <c:pt idx="5">
                  <c:v>Toplam </c:v>
                </c:pt>
              </c:strCache>
            </c:strRef>
          </c:cat>
          <c:val>
            <c:numRef>
              <c:f>Sayfa1!$C$2:$C$8</c:f>
              <c:numCache>
                <c:formatCode>General</c:formatCode>
                <c:ptCount val="7"/>
                <c:pt idx="0">
                  <c:v>60</c:v>
                </c:pt>
                <c:pt idx="1">
                  <c:v>100</c:v>
                </c:pt>
                <c:pt idx="2">
                  <c:v>160</c:v>
                </c:pt>
                <c:pt idx="3">
                  <c:v>240</c:v>
                </c:pt>
                <c:pt idx="4">
                  <c:v>230</c:v>
                </c:pt>
                <c:pt idx="5">
                  <c:v>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9F-45B7-813C-D4A3CD5F3881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Metal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Sayfa1!$A$2:$A$8</c:f>
              <c:strCache>
                <c:ptCount val="6"/>
                <c:pt idx="0">
                  <c:v>Mar.25</c:v>
                </c:pt>
                <c:pt idx="1">
                  <c:v>Nis.25</c:v>
                </c:pt>
                <c:pt idx="2">
                  <c:v>May.25</c:v>
                </c:pt>
                <c:pt idx="3">
                  <c:v>Haz.25</c:v>
                </c:pt>
                <c:pt idx="4">
                  <c:v>Tem.25</c:v>
                </c:pt>
                <c:pt idx="5">
                  <c:v>Toplam </c:v>
                </c:pt>
              </c:strCache>
            </c:strRef>
          </c:cat>
          <c:val>
            <c:numRef>
              <c:f>Sayfa1!$D$2:$D$8</c:f>
              <c:numCache>
                <c:formatCode>General</c:formatCode>
                <c:ptCount val="7"/>
                <c:pt idx="0">
                  <c:v>30</c:v>
                </c:pt>
                <c:pt idx="1">
                  <c:v>80</c:v>
                </c:pt>
                <c:pt idx="2">
                  <c:v>140</c:v>
                </c:pt>
                <c:pt idx="3">
                  <c:v>220</c:v>
                </c:pt>
                <c:pt idx="4">
                  <c:v>190</c:v>
                </c:pt>
                <c:pt idx="5">
                  <c:v>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9F-45B7-813C-D4A3CD5F3881}"/>
            </c:ext>
          </c:extLst>
        </c:ser>
        <c:ser>
          <c:idx val="3"/>
          <c:order val="3"/>
          <c:tx>
            <c:strRef>
              <c:f>Sayfa1!$E$1</c:f>
              <c:strCache>
                <c:ptCount val="1"/>
                <c:pt idx="0">
                  <c:v>Cam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Sayfa1!$A$2:$A$8</c:f>
              <c:strCache>
                <c:ptCount val="6"/>
                <c:pt idx="0">
                  <c:v>Mar.25</c:v>
                </c:pt>
                <c:pt idx="1">
                  <c:v>Nis.25</c:v>
                </c:pt>
                <c:pt idx="2">
                  <c:v>May.25</c:v>
                </c:pt>
                <c:pt idx="3">
                  <c:v>Haz.25</c:v>
                </c:pt>
                <c:pt idx="4">
                  <c:v>Tem.25</c:v>
                </c:pt>
                <c:pt idx="5">
                  <c:v>Toplam </c:v>
                </c:pt>
              </c:strCache>
            </c:strRef>
          </c:cat>
          <c:val>
            <c:numRef>
              <c:f>Sayfa1!$E$2:$E$8</c:f>
              <c:numCache>
                <c:formatCode>General</c:formatCode>
                <c:ptCount val="7"/>
                <c:pt idx="0">
                  <c:v>80</c:v>
                </c:pt>
                <c:pt idx="1">
                  <c:v>150</c:v>
                </c:pt>
                <c:pt idx="2">
                  <c:v>250</c:v>
                </c:pt>
                <c:pt idx="3">
                  <c:v>450</c:v>
                </c:pt>
                <c:pt idx="4">
                  <c:v>350</c:v>
                </c:pt>
                <c:pt idx="5">
                  <c:v>1280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9F-45B7-813C-D4A3CD5F38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90396191"/>
        <c:axId val="890392831"/>
      </c:barChart>
      <c:catAx>
        <c:axId val="890396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92831"/>
        <c:crosses val="autoZero"/>
        <c:auto val="1"/>
        <c:lblAlgn val="ctr"/>
        <c:lblOffset val="100"/>
        <c:noMultiLvlLbl val="0"/>
      </c:catAx>
      <c:valAx>
        <c:axId val="89039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90396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2400" b="1" dirty="0"/>
              <a:t>AMBALAJ</a:t>
            </a:r>
            <a:r>
              <a:rPr lang="tr-TR" sz="2400" b="1" baseline="0" dirty="0"/>
              <a:t> KARŞILAŞTIRMA 2024-2025</a:t>
            </a:r>
            <a:endParaRPr lang="tr-TR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Sayfa1!$A$2:$A$5</c:f>
              <c:strCache>
                <c:ptCount val="4"/>
                <c:pt idx="0">
                  <c:v>KAĞİT </c:v>
                </c:pt>
                <c:pt idx="1">
                  <c:v>PLASTİK</c:v>
                </c:pt>
                <c:pt idx="2">
                  <c:v>METAL </c:v>
                </c:pt>
                <c:pt idx="3">
                  <c:v>CAM 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8420</c:v>
                </c:pt>
                <c:pt idx="1">
                  <c:v>2170</c:v>
                </c:pt>
                <c:pt idx="2">
                  <c:v>1550</c:v>
                </c:pt>
                <c:pt idx="3">
                  <c:v>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23-4A5C-B2F9-A3878E15BDDE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Sayfa1!$A$2:$A$5</c:f>
              <c:strCache>
                <c:ptCount val="4"/>
                <c:pt idx="0">
                  <c:v>KAĞİT </c:v>
                </c:pt>
                <c:pt idx="1">
                  <c:v>PLASTİK</c:v>
                </c:pt>
                <c:pt idx="2">
                  <c:v>METAL </c:v>
                </c:pt>
                <c:pt idx="3">
                  <c:v>CAM </c:v>
                </c:pt>
              </c:strCache>
            </c:strRef>
          </c:cat>
          <c:val>
            <c:numRef>
              <c:f>Sayfa1!$C$2:$C$5</c:f>
              <c:numCache>
                <c:formatCode>General</c:formatCode>
                <c:ptCount val="4"/>
                <c:pt idx="0">
                  <c:v>3370</c:v>
                </c:pt>
                <c:pt idx="1">
                  <c:v>790</c:v>
                </c:pt>
                <c:pt idx="2">
                  <c:v>660</c:v>
                </c:pt>
                <c:pt idx="3">
                  <c:v>1280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23-4A5C-B2F9-A3878E15BDDE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Sayfa1!$A$2:$A$5</c:f>
              <c:strCache>
                <c:ptCount val="4"/>
                <c:pt idx="0">
                  <c:v>KAĞİT </c:v>
                </c:pt>
                <c:pt idx="1">
                  <c:v>PLASTİK</c:v>
                </c:pt>
                <c:pt idx="2">
                  <c:v>METAL </c:v>
                </c:pt>
                <c:pt idx="3">
                  <c:v>CAM </c:v>
                </c:pt>
              </c:strCache>
            </c:strRef>
          </c:cat>
          <c:val>
            <c:numRef>
              <c:f>Sayfa1!$D$2:$D$5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323-4A5C-B2F9-A3878E15BD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4324719"/>
        <c:axId val="674326159"/>
      </c:barChart>
      <c:catAx>
        <c:axId val="67432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674326159"/>
        <c:crosses val="autoZero"/>
        <c:auto val="1"/>
        <c:lblAlgn val="ctr"/>
        <c:lblOffset val="100"/>
        <c:noMultiLvlLbl val="0"/>
      </c:catAx>
      <c:valAx>
        <c:axId val="67432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674324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971044887331667E-2"/>
          <c:y val="0.12394319131161238"/>
          <c:w val="0.92563714224717131"/>
          <c:h val="0.79853544622711636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87A-4B4D-B893-F78B4C9BF93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E87A-4B4D-B893-F78B4C9BF93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E87A-4B4D-B893-F78B4C9BF9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'LAGO Bölge Satınalma Grafiği'!$B$5:$B$9</c:f>
              <c:strCache>
                <c:ptCount val="5"/>
                <c:pt idx="0">
                  <c:v>ANTALYA</c:v>
                </c:pt>
                <c:pt idx="1">
                  <c:v>MANAVGAT </c:v>
                </c:pt>
                <c:pt idx="2">
                  <c:v>ALANYA </c:v>
                </c:pt>
                <c:pt idx="3">
                  <c:v>AKSU</c:v>
                </c:pt>
                <c:pt idx="4">
                  <c:v>BURSA</c:v>
                </c:pt>
              </c:strCache>
            </c:strRef>
          </c:cat>
          <c:val>
            <c:numRef>
              <c:f>'LAGO Bölge Satınalma Grafiği'!$C$5:$C$9</c:f>
              <c:numCache>
                <c:formatCode>General</c:formatCode>
                <c:ptCount val="5"/>
                <c:pt idx="0">
                  <c:v>50</c:v>
                </c:pt>
                <c:pt idx="1">
                  <c:v>26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7A-4B4D-B893-F78B4C9BF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802941920"/>
        <c:axId val="-1802948992"/>
        <c:axId val="0"/>
      </c:bar3DChart>
      <c:catAx>
        <c:axId val="-180294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tr-TR"/>
          </a:p>
        </c:txPr>
        <c:crossAx val="-1802948992"/>
        <c:crosses val="autoZero"/>
        <c:auto val="1"/>
        <c:lblAlgn val="ctr"/>
        <c:lblOffset val="100"/>
        <c:noMultiLvlLbl val="0"/>
      </c:catAx>
      <c:valAx>
        <c:axId val="-180294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tr-TR"/>
          </a:p>
        </c:txPr>
        <c:crossAx val="-180294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600" b="1">
          <a:solidFill>
            <a:sysClr val="windowText" lastClr="000000"/>
          </a:solidFill>
        </a:defRPr>
      </a:pPr>
      <a:endParaRPr lang="tr-T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421081"/>
            <a:ext cx="13085444" cy="1300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2140" y="2032761"/>
            <a:ext cx="9401175" cy="690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63" Type="http://schemas.openxmlformats.org/officeDocument/2006/relationships/image" Target="../media/image8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9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2.png"/><Relationship Id="rId5" Type="http://schemas.openxmlformats.org/officeDocument/2006/relationships/image" Target="../media/image25.png"/><Relationship Id="rId61" Type="http://schemas.openxmlformats.org/officeDocument/2006/relationships/image" Target="../media/image81.png"/><Relationship Id="rId19" Type="http://schemas.openxmlformats.org/officeDocument/2006/relationships/image" Target="../media/image3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8" Type="http://schemas.openxmlformats.org/officeDocument/2006/relationships/image" Target="../media/image28.png"/><Relationship Id="rId51" Type="http://schemas.openxmlformats.org/officeDocument/2006/relationships/image" Target="../media/image71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20" Type="http://schemas.openxmlformats.org/officeDocument/2006/relationships/image" Target="../media/image40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0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616820" y="4348098"/>
            <a:ext cx="7938134" cy="2161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9925">
              <a:lnSpc>
                <a:spcPts val="4595"/>
              </a:lnSpc>
              <a:spcBef>
                <a:spcPts val="95"/>
              </a:spcBef>
            </a:pPr>
            <a:r>
              <a:rPr sz="4000" spc="-40" dirty="0">
                <a:solidFill>
                  <a:srgbClr val="2C2929"/>
                </a:solidFill>
                <a:latin typeface="Lucida Sans Unicode"/>
                <a:cs typeface="Lucida Sans Unicode"/>
              </a:rPr>
              <a:t>AZURA</a:t>
            </a:r>
            <a:r>
              <a:rPr sz="4000" spc="-270" dirty="0">
                <a:solidFill>
                  <a:srgbClr val="2C2929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2C2929"/>
                </a:solidFill>
                <a:latin typeface="Lucida Sans Unicode"/>
                <a:cs typeface="Lucida Sans Unicode"/>
              </a:rPr>
              <a:t>DELUXE</a:t>
            </a:r>
            <a:r>
              <a:rPr sz="4000" spc="-240" dirty="0">
                <a:solidFill>
                  <a:srgbClr val="2C2929"/>
                </a:solidFill>
                <a:latin typeface="Lucida Sans Unicode"/>
                <a:cs typeface="Lucida Sans Unicode"/>
              </a:rPr>
              <a:t> </a:t>
            </a:r>
            <a:r>
              <a:rPr sz="4000" dirty="0">
                <a:solidFill>
                  <a:srgbClr val="2C2929"/>
                </a:solidFill>
                <a:latin typeface="Lucida Sans Unicode"/>
                <a:cs typeface="Lucida Sans Unicode"/>
              </a:rPr>
              <a:t>RESORT</a:t>
            </a:r>
            <a:r>
              <a:rPr sz="4000" spc="-215" dirty="0">
                <a:solidFill>
                  <a:srgbClr val="2C2929"/>
                </a:solidFill>
                <a:latin typeface="Lucida Sans Unicode"/>
                <a:cs typeface="Lucida Sans Unicode"/>
              </a:rPr>
              <a:t> </a:t>
            </a:r>
            <a:r>
              <a:rPr sz="4000" spc="250" dirty="0">
                <a:solidFill>
                  <a:srgbClr val="2C2929"/>
                </a:solidFill>
                <a:latin typeface="Lucida Sans Unicode"/>
                <a:cs typeface="Lucida Sans Unicode"/>
              </a:rPr>
              <a:t>&amp;</a:t>
            </a:r>
            <a:r>
              <a:rPr sz="4000" spc="-235" dirty="0">
                <a:solidFill>
                  <a:srgbClr val="2C2929"/>
                </a:solidFill>
                <a:latin typeface="Lucida Sans Unicode"/>
                <a:cs typeface="Lucida Sans Unicode"/>
              </a:rPr>
              <a:t> </a:t>
            </a:r>
            <a:r>
              <a:rPr sz="4000" spc="110" dirty="0">
                <a:solidFill>
                  <a:srgbClr val="2C2929"/>
                </a:solidFill>
                <a:latin typeface="Lucida Sans Unicode"/>
                <a:cs typeface="Lucida Sans Unicode"/>
              </a:rPr>
              <a:t>SPA</a:t>
            </a:r>
            <a:endParaRPr sz="4000" dirty="0">
              <a:latin typeface="Lucida Sans Unicode"/>
              <a:cs typeface="Lucida Sans Unicode"/>
            </a:endParaRPr>
          </a:p>
          <a:p>
            <a:pPr marL="899160" algn="ctr">
              <a:lnSpc>
                <a:spcPts val="5435"/>
              </a:lnSpc>
            </a:pPr>
            <a:r>
              <a:rPr sz="4700" spc="-10" dirty="0">
                <a:latin typeface="Lucida Sans Unicode"/>
                <a:cs typeface="Lucida Sans Unicode"/>
              </a:rPr>
              <a:t>Hotel</a:t>
            </a:r>
            <a:endParaRPr sz="47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2800" b="1" dirty="0">
                <a:latin typeface="Calibri"/>
                <a:cs typeface="Calibri"/>
              </a:rPr>
              <a:t>SÜRDÜRÜLEBİLİRLİK</a:t>
            </a:r>
            <a:r>
              <a:rPr sz="2800" b="1" spc="-2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RAPORU</a:t>
            </a:r>
            <a:r>
              <a:rPr lang="tr-TR" sz="2800" b="1" spc="-10" dirty="0">
                <a:latin typeface="Calibri"/>
                <a:cs typeface="Calibri"/>
              </a:rPr>
              <a:t>      2024 -2025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9143999" cy="10286999"/>
          </a:xfrm>
          <a:prstGeom prst="rect">
            <a:avLst/>
          </a:prstGeom>
        </p:spPr>
      </p:pic>
      <p:pic>
        <p:nvPicPr>
          <p:cNvPr id="11" name="Resim 10" descr="metin, taç, simge, sembol, logo içeren bir resim">
            <a:extLst>
              <a:ext uri="{FF2B5EF4-FFF2-40B4-BE49-F238E27FC236}">
                <a16:creationId xmlns:a16="http://schemas.microsoft.com/office/drawing/2014/main" id="{DDCA9D1B-8418-7AB8-59DB-59D398BDB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66700"/>
            <a:ext cx="7450312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114" y="496951"/>
            <a:ext cx="8785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ÇALIŞAN</a:t>
            </a:r>
            <a:r>
              <a:rPr spc="-105" dirty="0"/>
              <a:t> </a:t>
            </a:r>
            <a:r>
              <a:rPr dirty="0"/>
              <a:t>VE</a:t>
            </a:r>
            <a:r>
              <a:rPr spc="-110" dirty="0"/>
              <a:t> </a:t>
            </a:r>
            <a:r>
              <a:rPr dirty="0"/>
              <a:t>İNSAN</a:t>
            </a:r>
            <a:r>
              <a:rPr spc="-105" dirty="0"/>
              <a:t> </a:t>
            </a:r>
            <a:r>
              <a:rPr dirty="0"/>
              <a:t>HAKLARI</a:t>
            </a:r>
            <a:r>
              <a:rPr spc="-100" dirty="0"/>
              <a:t> </a:t>
            </a:r>
            <a:r>
              <a:rPr spc="-10" dirty="0"/>
              <a:t>POLİTİKAMIZ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9946"/>
            <a:ext cx="17299305" cy="78625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marR="170815" indent="-342900">
              <a:lnSpc>
                <a:spcPts val="3020"/>
              </a:lnSpc>
              <a:spcBef>
                <a:spcPts val="28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spc="-10" dirty="0">
                <a:latin typeface="Calibri"/>
                <a:cs typeface="Calibri"/>
              </a:rPr>
              <a:t>Çalışanlara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toplumsal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cinsiyet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eşitliğini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destekleyen,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adil,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şeffaf,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verimli,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sağlıklı,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dürüst,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dayalı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ilişkiler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gelişim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odaklı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ortamı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sunularak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çalışanda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farkındalık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yaratmak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amaçlanır.</a:t>
            </a:r>
            <a:endParaRPr sz="2600">
              <a:latin typeface="Calibri"/>
              <a:cs typeface="Calibri"/>
            </a:endParaRPr>
          </a:p>
          <a:p>
            <a:pPr marL="355600" marR="5080" indent="-342900">
              <a:lnSpc>
                <a:spcPct val="97100"/>
              </a:lnSpc>
              <a:spcBef>
                <a:spcPts val="134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Eşitlik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kapsayıcılık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ilkeleri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çerçevesinde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alım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sürecinden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başlanarak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eğitim,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terfi,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performans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yönetimi,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kariyer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yönetimi</a:t>
            </a:r>
            <a:r>
              <a:rPr sz="2600" spc="6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ücretlendirme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uygulamalarda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cinsiyet,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medeni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durum,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din,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dil,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etnik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köken,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hamilelik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durumu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olasılığı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gibi </a:t>
            </a:r>
            <a:r>
              <a:rPr sz="2600" dirty="0">
                <a:latin typeface="Calibri"/>
                <a:cs typeface="Calibri"/>
              </a:rPr>
              <a:t>tüm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bireysel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özelliklere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dayalı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ayrımcı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unsurların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disiplin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uygulamalarında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bedensel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cezalandırma,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fiziksel/psikolojik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baskı,</a:t>
            </a:r>
            <a:endParaRPr sz="2600">
              <a:latin typeface="Calibri"/>
              <a:cs typeface="Calibri"/>
            </a:endParaRPr>
          </a:p>
          <a:p>
            <a:pPr marL="355600">
              <a:lnSpc>
                <a:spcPts val="2975"/>
              </a:lnSpc>
            </a:pPr>
            <a:r>
              <a:rPr sz="2600" spc="-10" dirty="0">
                <a:latin typeface="Calibri"/>
                <a:cs typeface="Calibri"/>
              </a:rPr>
              <a:t>hakaret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kötü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muamele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insan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onurunu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zedeleyebilecek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nitelikteki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tutum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davranışların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tamamen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karşısında</a:t>
            </a:r>
            <a:endParaRPr sz="2600">
              <a:latin typeface="Calibri"/>
              <a:cs typeface="Calibri"/>
            </a:endParaRPr>
          </a:p>
          <a:p>
            <a:pPr marL="355600">
              <a:lnSpc>
                <a:spcPts val="3070"/>
              </a:lnSpc>
            </a:pPr>
            <a:r>
              <a:rPr sz="2600" spc="-10" dirty="0">
                <a:latin typeface="Calibri"/>
                <a:cs typeface="Calibri"/>
              </a:rPr>
              <a:t>durulur.</a:t>
            </a:r>
            <a:endParaRPr sz="2600">
              <a:latin typeface="Calibri"/>
              <a:cs typeface="Calibri"/>
            </a:endParaRPr>
          </a:p>
          <a:p>
            <a:pPr marL="355600" marR="617855" indent="-342900">
              <a:lnSpc>
                <a:spcPts val="3020"/>
              </a:lnSpc>
              <a:spcBef>
                <a:spcPts val="1520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Uzun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vadeli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kişisel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mesleki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gelişim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imkânlarının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sunulduğu,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yeni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yaratıcı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fikirlerin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takdir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edildiği,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ortamının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getirdiği </a:t>
            </a:r>
            <a:r>
              <a:rPr sz="2600" dirty="0">
                <a:latin typeface="Calibri"/>
                <a:cs typeface="Calibri"/>
              </a:rPr>
              <a:t>dayanışma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paylaşımı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güçlendirerek,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veren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destek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sağlayan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atmosferi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oluşturmayı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hedeflemekteyiz.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3070"/>
              </a:lnSpc>
              <a:spcBef>
                <a:spcPts val="1250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spc="-20" dirty="0">
                <a:latin typeface="Calibri"/>
                <a:cs typeface="Calibri"/>
              </a:rPr>
              <a:t>Yasa,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mevzuat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düzenlemeler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gereği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18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altındaki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kişilerin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ve/veya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çocuk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işçi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çalıştırılmaması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konusunda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sosyal</a:t>
            </a:r>
            <a:endParaRPr sz="2600">
              <a:latin typeface="Calibri"/>
              <a:cs typeface="Calibri"/>
            </a:endParaRPr>
          </a:p>
          <a:p>
            <a:pPr marL="355600" marR="1224915">
              <a:lnSpc>
                <a:spcPts val="3030"/>
              </a:lnSpc>
              <a:spcBef>
                <a:spcPts val="130"/>
              </a:spcBef>
            </a:pPr>
            <a:r>
              <a:rPr sz="2600" dirty="0">
                <a:latin typeface="Calibri"/>
                <a:cs typeface="Calibri"/>
              </a:rPr>
              <a:t>sorumluluk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bilinci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hareket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eder.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ilkeleri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gereği,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kısa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dönemli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olağanüstü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koşulları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hariç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olmak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üzere,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yasal mevzuatta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öngörülen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sürelerini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aşmamaya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dikkat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ederiz.</a:t>
            </a:r>
            <a:endParaRPr sz="2600">
              <a:latin typeface="Calibri"/>
              <a:cs typeface="Calibri"/>
            </a:endParaRPr>
          </a:p>
          <a:p>
            <a:pPr marL="355600" marR="235585" indent="-342900">
              <a:lnSpc>
                <a:spcPct val="97100"/>
              </a:lnSpc>
              <a:spcBef>
                <a:spcPts val="133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İş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yerinde;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çalışanlar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arasında,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çalışanlar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paydaşlar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arasında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ve/veya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paydaşların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kendi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aralarındaki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ilişkilerin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şiddet,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aile </a:t>
            </a:r>
            <a:r>
              <a:rPr sz="2600" dirty="0">
                <a:latin typeface="Calibri"/>
                <a:cs typeface="Calibri"/>
              </a:rPr>
              <a:t>içi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şiddet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ve/veya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cinsel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dokunulmazlığın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ihlaline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karşı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“Sıfır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Tolerans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İlkesi”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benimsenir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olası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vakalarda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Sıfır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Tolerans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İlkesi </a:t>
            </a:r>
            <a:r>
              <a:rPr sz="2600" dirty="0">
                <a:latin typeface="Calibri"/>
                <a:cs typeface="Calibri"/>
              </a:rPr>
              <a:t>’ne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bağlı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tüm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yaptırımlar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uygulanır.</a:t>
            </a:r>
            <a:endParaRPr sz="2600">
              <a:latin typeface="Calibri"/>
              <a:cs typeface="Calibri"/>
            </a:endParaRPr>
          </a:p>
          <a:p>
            <a:pPr marL="355600" marR="843280" indent="-342900">
              <a:lnSpc>
                <a:spcPct val="97000"/>
              </a:lnSpc>
              <a:spcBef>
                <a:spcPts val="142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Çalışan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memnuniyetine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yönelik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yapılan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uygulamalarda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elde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edilen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bulgularla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çalışanların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motivasyonlarının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artırılması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ve </a:t>
            </a:r>
            <a:r>
              <a:rPr sz="2600" dirty="0">
                <a:latin typeface="Calibri"/>
                <a:cs typeface="Calibri"/>
              </a:rPr>
              <a:t>kuruma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bağlılığın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güçlendirilmesi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teşvik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sağlanır.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İş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yaşam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dengesi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kapsamındaki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politika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prosedürlerin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etkin </a:t>
            </a:r>
            <a:r>
              <a:rPr sz="2600" dirty="0">
                <a:latin typeface="Calibri"/>
                <a:cs typeface="Calibri"/>
              </a:rPr>
              <a:t>şekilde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uygulanması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çalışanların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özel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yaşamları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arasındaki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dengenin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kurulması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önemsenir.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EDFA4E98-D3C4-6468-C62E-66F00B50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7249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0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400"/>
              <a:t>ÇOCUK</a:t>
            </a:r>
            <a:r>
              <a:rPr lang="tr-TR" sz="4400" spc="-25"/>
              <a:t> </a:t>
            </a:r>
            <a:r>
              <a:rPr lang="tr-TR" sz="4400"/>
              <a:t>HAKLARI</a:t>
            </a:r>
            <a:r>
              <a:rPr lang="tr-TR" sz="4400" spc="-40"/>
              <a:t> </a:t>
            </a:r>
            <a:r>
              <a:rPr lang="tr-TR" sz="4400" spc="-10"/>
              <a:t>POLİTİKAMIZ</a:t>
            </a:r>
            <a:endParaRPr lang="tr-TR" sz="4400"/>
          </a:p>
        </p:txBody>
      </p:sp>
      <p:sp>
        <p:nvSpPr>
          <p:cNvPr id="3" name="object 3"/>
          <p:cNvSpPr txBox="1"/>
          <p:nvPr/>
        </p:nvSpPr>
        <p:spPr>
          <a:xfrm>
            <a:off x="612140" y="2379929"/>
            <a:ext cx="17308195" cy="7707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955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lang="tr-TR" sz="2800">
                <a:latin typeface="Calibri"/>
                <a:cs typeface="Calibri"/>
              </a:rPr>
              <a:t>Çocuklar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Aydınlık</a:t>
            </a:r>
            <a:r>
              <a:rPr lang="tr-TR" sz="2800" spc="-3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geleceğin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 spc="-25">
                <a:latin typeface="Calibri"/>
                <a:cs typeface="Calibri"/>
              </a:rPr>
              <a:t>mirasçılarıdır.</a:t>
            </a:r>
            <a:r>
              <a:rPr lang="tr-TR" sz="2800" spc="-4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Onları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birey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olarak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tanımak,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haklarına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sahip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çıkmak,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her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türlü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psikolojik, </a:t>
            </a:r>
            <a:r>
              <a:rPr lang="tr-TR" sz="2800">
                <a:latin typeface="Calibri"/>
                <a:cs typeface="Calibri"/>
              </a:rPr>
              <a:t>fiziksel,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cinsel,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duygusal,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ticari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vb.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şiddet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istismardan</a:t>
            </a:r>
            <a:r>
              <a:rPr lang="tr-TR" sz="2800" spc="-4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korumak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öncelikli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sorumluluğumuzdur.</a:t>
            </a:r>
            <a:endParaRPr lang="tr-TR" sz="2800">
              <a:latin typeface="Calibri"/>
              <a:cs typeface="Calibri"/>
            </a:endParaRPr>
          </a:p>
          <a:p>
            <a:pPr marL="355600" marR="144145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lang="tr-TR" sz="2800">
                <a:latin typeface="Calibri"/>
                <a:cs typeface="Calibri"/>
              </a:rPr>
              <a:t>Çocuğun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bedensel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veya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zihinsel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saldırı,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şiddet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veya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suistimale,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ihmal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da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ihmalkâr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muameleye,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ırza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geçme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dâhil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 spc="-25">
                <a:latin typeface="Calibri"/>
                <a:cs typeface="Calibri"/>
              </a:rPr>
              <a:t>her </a:t>
            </a:r>
            <a:r>
              <a:rPr lang="tr-TR" sz="2800">
                <a:latin typeface="Calibri"/>
                <a:cs typeface="Calibri"/>
              </a:rPr>
              <a:t>türlü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istismar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kötü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muameleye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karşı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korunması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için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tüm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ekibimize,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çocuk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istismarının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önlenmesi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fark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edilmesi konusunda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eğitimler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veririz.</a:t>
            </a:r>
            <a:endParaRPr lang="tr-TR"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tr-TR" sz="2800" spc="-30">
                <a:latin typeface="Calibri"/>
                <a:cs typeface="Calibri"/>
              </a:rPr>
              <a:t>Tesisimizde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çocuk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işçi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çalıştırılmasına</a:t>
            </a:r>
            <a:r>
              <a:rPr lang="tr-TR" sz="2800" spc="-3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müsaade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etmez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tüm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iş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ortaklarımızdan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da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aynı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hassasiyeti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bekleriz.</a:t>
            </a:r>
            <a:endParaRPr lang="tr-TR" sz="2800">
              <a:latin typeface="Calibri"/>
              <a:cs typeface="Calibri"/>
            </a:endParaRPr>
          </a:p>
          <a:p>
            <a:pPr marL="355600" marR="12446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lang="tr-TR" sz="2800" spc="-40">
                <a:latin typeface="Calibri"/>
                <a:cs typeface="Calibri"/>
              </a:rPr>
              <a:t>Tesis</a:t>
            </a:r>
            <a:r>
              <a:rPr lang="tr-TR" sz="2800" spc="-114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içerisinde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çocukların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gelişimine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katkıda</a:t>
            </a:r>
            <a:r>
              <a:rPr lang="tr-TR" sz="2800" spc="-12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bulunan,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düşünce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114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isteklerini,</a:t>
            </a:r>
            <a:r>
              <a:rPr lang="tr-TR" sz="2800" spc="-11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duygularını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rahatça</a:t>
            </a:r>
            <a:r>
              <a:rPr lang="tr-TR" sz="2800" spc="-114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ifade</a:t>
            </a:r>
            <a:r>
              <a:rPr lang="tr-TR" sz="2800" spc="-114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edebilecekleri, kendilerini</a:t>
            </a:r>
            <a:r>
              <a:rPr lang="tr-TR" sz="2800" spc="-11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özgür</a:t>
            </a:r>
            <a:r>
              <a:rPr lang="tr-TR" sz="2800" spc="-12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12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rahat</a:t>
            </a:r>
            <a:r>
              <a:rPr lang="tr-TR" sz="2800" spc="-12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hissedecekleri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ortamlar/imkânlar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sunarız.</a:t>
            </a:r>
            <a:endParaRPr lang="tr-TR"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</a:tabLst>
            </a:pPr>
            <a:r>
              <a:rPr lang="tr-TR" sz="2800">
                <a:latin typeface="Calibri"/>
                <a:cs typeface="Calibri"/>
              </a:rPr>
              <a:t>Çocukların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kendilerini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koruyabilecek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hem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de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karşısındakine</a:t>
            </a:r>
            <a:r>
              <a:rPr lang="tr-TR" sz="2800" spc="-3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zarar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vermeyecek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yaklaşımı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örnek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almaları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konusunda </a:t>
            </a:r>
            <a:r>
              <a:rPr lang="tr-TR" sz="2800">
                <a:latin typeface="Calibri"/>
                <a:cs typeface="Calibri"/>
              </a:rPr>
              <a:t>yol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35">
                <a:latin typeface="Calibri"/>
                <a:cs typeface="Calibri"/>
              </a:rPr>
              <a:t>gösterir,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empati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kurarak</a:t>
            </a:r>
            <a:r>
              <a:rPr lang="tr-TR" sz="2800" spc="-4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sevgiye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dayalı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yaklaşımla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onları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 spc="-25">
                <a:latin typeface="Calibri"/>
                <a:cs typeface="Calibri"/>
              </a:rPr>
              <a:t>cesaretlendirir,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diğer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çocuklar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ile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olan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iletişimlerinde </a:t>
            </a:r>
            <a:r>
              <a:rPr lang="tr-TR" sz="2800">
                <a:latin typeface="Calibri"/>
                <a:cs typeface="Calibri"/>
              </a:rPr>
              <a:t>birbirlerinin</a:t>
            </a:r>
            <a:r>
              <a:rPr lang="tr-TR" sz="2800" spc="-25">
                <a:latin typeface="Calibri"/>
                <a:cs typeface="Calibri"/>
              </a:rPr>
              <a:t> </a:t>
            </a:r>
            <a:r>
              <a:rPr lang="tr-TR" sz="2800" spc="-20">
                <a:latin typeface="Calibri"/>
                <a:cs typeface="Calibri"/>
              </a:rPr>
              <a:t>hislerini-</a:t>
            </a:r>
            <a:r>
              <a:rPr lang="tr-TR" sz="2800">
                <a:latin typeface="Calibri"/>
                <a:cs typeface="Calibri"/>
              </a:rPr>
              <a:t>düşüncelerini</a:t>
            </a:r>
            <a:r>
              <a:rPr lang="tr-TR" sz="2800" spc="-2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anlamalarını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sağlayacak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yönlendirmelerde</a:t>
            </a:r>
            <a:r>
              <a:rPr lang="tr-TR" sz="2800" spc="-4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bulunur</a:t>
            </a:r>
            <a:r>
              <a:rPr lang="tr-TR" sz="2800" spc="-2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her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fırsatta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başarılarını</a:t>
            </a:r>
            <a:endParaRPr lang="tr-TR" sz="2800">
              <a:latin typeface="Calibri"/>
              <a:cs typeface="Calibri"/>
            </a:endParaRPr>
          </a:p>
          <a:p>
            <a:pPr marL="355600" marR="516890">
              <a:lnSpc>
                <a:spcPct val="100000"/>
              </a:lnSpc>
              <a:spcBef>
                <a:spcPts val="5"/>
              </a:spcBef>
            </a:pPr>
            <a:r>
              <a:rPr lang="tr-TR" sz="2800">
                <a:latin typeface="Calibri"/>
                <a:cs typeface="Calibri"/>
              </a:rPr>
              <a:t>kutlarız.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Çocukları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emanet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aldığımız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ortamlarda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(çocuk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kulübü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vb.)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ebeveynlerine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veya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güvenilir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başka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yetişkine </a:t>
            </a:r>
            <a:r>
              <a:rPr lang="tr-TR" sz="2800">
                <a:latin typeface="Calibri"/>
                <a:cs typeface="Calibri"/>
              </a:rPr>
              <a:t>nasıl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ulaşacağımız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konusunda</a:t>
            </a:r>
            <a:r>
              <a:rPr lang="tr-TR" sz="2800" spc="-3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emin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oluruz.</a:t>
            </a:r>
            <a:endParaRPr lang="tr-TR"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lang="tr-TR" sz="2800">
                <a:latin typeface="Calibri"/>
                <a:cs typeface="Calibri"/>
              </a:rPr>
              <a:t>Çocuğa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ruh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sağlığını,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gelişimini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da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onurunu</a:t>
            </a:r>
            <a:r>
              <a:rPr lang="tr-TR" sz="2800" spc="-4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zedeleyecek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şekilde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fiziksel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güç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kullanılması,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reddetme,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aşağılama,</a:t>
            </a:r>
            <a:endParaRPr lang="tr-TR" sz="2800">
              <a:latin typeface="Calibri"/>
              <a:cs typeface="Calibri"/>
            </a:endParaRPr>
          </a:p>
          <a:p>
            <a:pPr marL="355600" marR="127000">
              <a:lnSpc>
                <a:spcPct val="100000"/>
              </a:lnSpc>
            </a:pPr>
            <a:r>
              <a:rPr lang="tr-TR" sz="2800">
                <a:latin typeface="Calibri"/>
                <a:cs typeface="Calibri"/>
              </a:rPr>
              <a:t>suçlama,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tehdit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etme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gibi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davranışlara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süreğen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olarak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maruz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kalması,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7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erişkinin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da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gelişimsel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olarak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kendinden </a:t>
            </a:r>
            <a:r>
              <a:rPr lang="tr-TR" sz="2800">
                <a:latin typeface="Calibri"/>
                <a:cs typeface="Calibri"/>
              </a:rPr>
              <a:t>büyük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bir</a:t>
            </a:r>
            <a:r>
              <a:rPr lang="tr-TR" sz="2800" spc="-6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diğer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kişinin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cinsel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istismarı</a:t>
            </a:r>
            <a:r>
              <a:rPr lang="tr-TR" sz="2800" spc="-5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gibi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vakalar</a:t>
            </a:r>
            <a:r>
              <a:rPr lang="tr-TR" sz="2800" spc="-9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karşısında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dikkatli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davranır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ve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şüpheli</a:t>
            </a:r>
            <a:r>
              <a:rPr lang="tr-TR" sz="2800" spc="-5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eylemlere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şahit</a:t>
            </a:r>
            <a:r>
              <a:rPr lang="tr-TR" sz="2800" spc="-7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olduğumuzda </a:t>
            </a:r>
            <a:r>
              <a:rPr lang="tr-TR" sz="2800">
                <a:latin typeface="Calibri"/>
                <a:cs typeface="Calibri"/>
              </a:rPr>
              <a:t>öncelikle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tesis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yönetimine</a:t>
            </a:r>
            <a:r>
              <a:rPr lang="tr-TR" sz="2800" spc="-8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bilgi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 spc="-30">
                <a:latin typeface="Calibri"/>
                <a:cs typeface="Calibri"/>
              </a:rPr>
              <a:t>verir,</a:t>
            </a:r>
            <a:r>
              <a:rPr lang="tr-TR" sz="2800" spc="-10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gerekli</a:t>
            </a:r>
            <a:r>
              <a:rPr lang="tr-TR" sz="2800" spc="-12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görülen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durumlarda</a:t>
            </a:r>
            <a:r>
              <a:rPr lang="tr-TR" sz="2800" spc="-6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Sosyal</a:t>
            </a:r>
            <a:r>
              <a:rPr lang="tr-TR" sz="2800" spc="-100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Destek</a:t>
            </a:r>
            <a:r>
              <a:rPr lang="tr-TR" sz="2800" spc="-9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Hattı’ndan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>
                <a:latin typeface="Calibri"/>
                <a:cs typeface="Calibri"/>
              </a:rPr>
              <a:t>yardım</a:t>
            </a:r>
            <a:r>
              <a:rPr lang="tr-TR" sz="2800" spc="-85">
                <a:latin typeface="Calibri"/>
                <a:cs typeface="Calibri"/>
              </a:rPr>
              <a:t> </a:t>
            </a:r>
            <a:r>
              <a:rPr lang="tr-TR" sz="2800" spc="-10">
                <a:latin typeface="Calibri"/>
                <a:cs typeface="Calibri"/>
              </a:rPr>
              <a:t>isteriz.</a:t>
            </a:r>
            <a:endParaRPr lang="tr-TR" sz="28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B0140FF9-DBFD-3FFD-3EEA-19535FBF8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199441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162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95"/>
              </a:spcBef>
            </a:pPr>
            <a:r>
              <a:rPr dirty="0"/>
              <a:t>KADIN</a:t>
            </a:r>
            <a:r>
              <a:rPr spc="-70" dirty="0"/>
              <a:t> </a:t>
            </a:r>
            <a:r>
              <a:rPr dirty="0"/>
              <a:t>HAKLARI</a:t>
            </a:r>
            <a:r>
              <a:rPr spc="-65" dirty="0"/>
              <a:t> </a:t>
            </a:r>
            <a:r>
              <a:rPr dirty="0"/>
              <a:t>VE</a:t>
            </a:r>
            <a:r>
              <a:rPr spc="-75" dirty="0"/>
              <a:t> </a:t>
            </a:r>
            <a:r>
              <a:rPr dirty="0"/>
              <a:t>CİNSİYET</a:t>
            </a:r>
            <a:r>
              <a:rPr spc="-70" dirty="0"/>
              <a:t> </a:t>
            </a:r>
            <a:r>
              <a:rPr dirty="0"/>
              <a:t>EŞİTLİĞİ</a:t>
            </a:r>
            <a:r>
              <a:rPr spc="-90" dirty="0"/>
              <a:t> </a:t>
            </a:r>
            <a:r>
              <a:rPr spc="-10" dirty="0"/>
              <a:t>POLİTİKAMIZ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539" y="2427173"/>
            <a:ext cx="16376650" cy="67640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55600" marR="382905" indent="-342900">
              <a:lnSpc>
                <a:spcPct val="90000"/>
              </a:lnSpc>
              <a:spcBef>
                <a:spcPts val="41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spc="-25" dirty="0">
                <a:latin typeface="Calibri"/>
                <a:cs typeface="Calibri"/>
              </a:rPr>
              <a:t>Tesisimizde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cinsiyetinden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bağımsız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herkes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için,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mesleğe,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fırsatlara,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kaynaklara,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karar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alma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mekanizmalarına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eşit </a:t>
            </a:r>
            <a:r>
              <a:rPr sz="2600" dirty="0">
                <a:latin typeface="Calibri"/>
                <a:cs typeface="Calibri"/>
              </a:rPr>
              <a:t>erişim;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meslekte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ilerleme,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güvence,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süreklilik,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üretkenlikte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eşitlik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ücret,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muamele,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haklar,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eşit </a:t>
            </a:r>
            <a:r>
              <a:rPr sz="2600" spc="-10" dirty="0">
                <a:latin typeface="Calibri"/>
                <a:cs typeface="Calibri"/>
              </a:rPr>
              <a:t>mükâfatlar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yaşamında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toplumsal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cinsiyet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eşitliği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desteklenmektedir.</a:t>
            </a:r>
            <a:endParaRPr sz="2600">
              <a:latin typeface="Calibri"/>
              <a:cs typeface="Calibri"/>
            </a:endParaRPr>
          </a:p>
          <a:p>
            <a:pPr marL="355600" marR="222250" indent="-342900">
              <a:lnSpc>
                <a:spcPts val="2810"/>
              </a:lnSpc>
              <a:spcBef>
                <a:spcPts val="66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spc="-25" dirty="0">
                <a:latin typeface="Calibri"/>
                <a:cs typeface="Calibri"/>
              </a:rPr>
              <a:t>Tesisimiz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etkin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sağlığı,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güvenliği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çalışan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refahı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programlarına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sahip,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insana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yakışır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koşulları,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sağlık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refahı </a:t>
            </a:r>
            <a:r>
              <a:rPr sz="2600" dirty="0">
                <a:latin typeface="Calibri"/>
                <a:cs typeface="Calibri"/>
              </a:rPr>
              <a:t>güvence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altında,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eşitliği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esas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alan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uygulamalar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sunarız.</a:t>
            </a:r>
            <a:endParaRPr sz="2600">
              <a:latin typeface="Calibri"/>
              <a:cs typeface="Calibri"/>
            </a:endParaRPr>
          </a:p>
          <a:p>
            <a:pPr marL="355600" marR="803275" indent="-342900">
              <a:lnSpc>
                <a:spcPts val="2810"/>
              </a:lnSpc>
              <a:spcBef>
                <a:spcPts val="620"/>
              </a:spcBef>
              <a:buChar char="•"/>
              <a:tabLst>
                <a:tab pos="355600" algn="l"/>
                <a:tab pos="429895" algn="l"/>
              </a:tabLst>
            </a:pPr>
            <a:r>
              <a:rPr sz="2600" dirty="0">
                <a:latin typeface="Arial MT"/>
                <a:cs typeface="Arial MT"/>
              </a:rPr>
              <a:t>	</a:t>
            </a:r>
            <a:r>
              <a:rPr sz="2600" dirty="0">
                <a:latin typeface="Calibri"/>
                <a:cs typeface="Calibri"/>
              </a:rPr>
              <a:t>Ekonomik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büyüme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kalkınma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açısından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kadının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işgücü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piyasasına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katılımı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çok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önemli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olgudur.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düşünce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ile </a:t>
            </a:r>
            <a:r>
              <a:rPr sz="2600" dirty="0">
                <a:latin typeface="Calibri"/>
                <a:cs typeface="Calibri"/>
              </a:rPr>
              <a:t>Kadınların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gücüne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katılımını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tüm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departmanlarımızda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destekler,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fırsatlar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sunarız.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dirty="0">
                <a:latin typeface="Calibri"/>
                <a:cs typeface="Calibri"/>
              </a:rPr>
              <a:t>Eşitlik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ilkesi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gözetilerek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bölümü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görev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dağılımı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yaparız.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dirty="0">
                <a:latin typeface="Calibri"/>
                <a:cs typeface="Calibri"/>
              </a:rPr>
              <a:t>Kariyer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fırsatlarından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eşit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düzeyde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faydalanılması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için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gerekli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mekanizmaları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kurarız.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dirty="0">
                <a:latin typeface="Calibri"/>
                <a:cs typeface="Calibri"/>
              </a:rPr>
              <a:t>Eğitim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politikaları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oluşturur,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izler,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kadınların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katılımına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özel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olarak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dikkat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farkındalığın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artmasına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destek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oluruz.</a:t>
            </a:r>
            <a:endParaRPr sz="2600">
              <a:latin typeface="Calibri"/>
              <a:cs typeface="Calibri"/>
            </a:endParaRPr>
          </a:p>
          <a:p>
            <a:pPr marL="355600" marR="484505" indent="-342900" algn="just">
              <a:lnSpc>
                <a:spcPts val="2810"/>
              </a:lnSpc>
              <a:spcBef>
                <a:spcPts val="665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İnsanların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günlük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hayatlarının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büyük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kısmını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geçirip,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ileriye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dönük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planlar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yaptığı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başarılı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olmayı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hedeflediği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en </a:t>
            </a:r>
            <a:r>
              <a:rPr sz="2600" dirty="0">
                <a:latin typeface="Calibri"/>
                <a:cs typeface="Calibri"/>
              </a:rPr>
              <a:t>önemli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iki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alan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ailedir.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nedenle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tesisimizde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İş-</a:t>
            </a:r>
            <a:r>
              <a:rPr sz="2600" dirty="0">
                <a:latin typeface="Calibri"/>
                <a:cs typeface="Calibri"/>
              </a:rPr>
              <a:t>aile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yaşam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dengesini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koruyan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çalışma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ortamı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uygulamalarını oluştururuz.</a:t>
            </a:r>
            <a:endParaRPr sz="2600">
              <a:latin typeface="Calibri"/>
              <a:cs typeface="Calibri"/>
            </a:endParaRPr>
          </a:p>
          <a:p>
            <a:pPr marL="355600" marR="5080" indent="-342900">
              <a:lnSpc>
                <a:spcPct val="9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Kadınların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hiçbir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şekilde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taciz,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korkutma,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ayrımcılık,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bastırılma,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zorlama,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iftira,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tehdit,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gözdağı,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alay,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istismar,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başkalarının </a:t>
            </a:r>
            <a:r>
              <a:rPr sz="2600" dirty="0">
                <a:latin typeface="Calibri"/>
                <a:cs typeface="Calibri"/>
              </a:rPr>
              <a:t>önünde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küçük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düşürücü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aşağılayıcı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söz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söyleme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çeşitli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psikolojik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saldırıları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vb.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durumlara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maruz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kalmasına </a:t>
            </a:r>
            <a:r>
              <a:rPr sz="2600" dirty="0">
                <a:latin typeface="Calibri"/>
                <a:cs typeface="Calibri"/>
              </a:rPr>
              <a:t>müsaade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etmeyiz.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dirty="0">
                <a:latin typeface="Calibri"/>
                <a:cs typeface="Calibri"/>
              </a:rPr>
              <a:t>Kadınlarımızın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dünyaya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tesisimize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kattıkları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değerin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daima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farkında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olur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varlıklarını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destekleriz.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A47FE1D6-B9DB-1148-A6D0-6567D0697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857" y="461898"/>
            <a:ext cx="77158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ENERJİ</a:t>
            </a:r>
            <a:r>
              <a:rPr sz="4400" spc="-65" dirty="0"/>
              <a:t> </a:t>
            </a:r>
            <a:r>
              <a:rPr sz="4400" dirty="0"/>
              <a:t>VERİMLİLİĞİ</a:t>
            </a:r>
            <a:r>
              <a:rPr sz="4400" spc="-60" dirty="0"/>
              <a:t> </a:t>
            </a:r>
            <a:r>
              <a:rPr sz="4400" spc="-10" dirty="0"/>
              <a:t>POLİTİKAMIZ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6041"/>
            <a:ext cx="16457294" cy="7565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ts val="26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Doğal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kaynak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tüketimi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temiz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kullanımı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gelecek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nesiller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yaşamsal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öneme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sahiptir.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alanda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yaptığımız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doğru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politika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tercihleri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600"/>
              </a:lnSpc>
            </a:pPr>
            <a:r>
              <a:rPr sz="2200" dirty="0">
                <a:latin typeface="Calibri"/>
                <a:cs typeface="Calibri"/>
              </a:rPr>
              <a:t>yatırımlarla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çevresel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sürdürülebilirliği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ekonomik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refahı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destekleyerek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toplumsal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fayda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sağlamaya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çalışıyoruz.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600"/>
              </a:lnSpc>
              <a:spcBef>
                <a:spcPts val="1260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Doğal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kaynakların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sürdürülebilir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şekilde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kullanılması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çevresel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etkilerin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azaltılması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ulusal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uluslararası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standartları,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yasaları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560"/>
              </a:lnSpc>
            </a:pPr>
            <a:r>
              <a:rPr sz="2200" spc="-10" dirty="0">
                <a:latin typeface="Calibri"/>
                <a:cs typeface="Calibri"/>
              </a:rPr>
              <a:t>düzenlemeleri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takip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eder,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çerçevede,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kullanımını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azaltma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tüketim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performansını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iyileştirme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hedefleri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belirler,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Enerji</a:t>
            </a:r>
            <a:endParaRPr sz="2200">
              <a:latin typeface="Calibri"/>
              <a:cs typeface="Calibri"/>
            </a:endParaRPr>
          </a:p>
          <a:p>
            <a:pPr marL="355600" marR="248920">
              <a:lnSpc>
                <a:spcPts val="257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tüketimini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azaltma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verimliliği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artırma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amacıyla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yapılan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çalışmaları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gönüllü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yürütür,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çalışmalarımızın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etkinliğini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düzenli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izler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ve </a:t>
            </a:r>
            <a:r>
              <a:rPr sz="2200" dirty="0">
                <a:latin typeface="Calibri"/>
                <a:cs typeface="Calibri"/>
              </a:rPr>
              <a:t>takip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ederiz.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200" dirty="0">
                <a:latin typeface="Calibri"/>
                <a:cs typeface="Calibri"/>
              </a:rPr>
              <a:t>Bunun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için,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600"/>
              </a:lnSpc>
              <a:spcBef>
                <a:spcPts val="1245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Eğitim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programlarında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verimliliğine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verir,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kurum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veya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organizasyonunuzun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sürdürülebilirlik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hedeflerine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ulaşmasına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çalışanların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bu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600"/>
              </a:lnSpc>
            </a:pPr>
            <a:r>
              <a:rPr sz="2200" spc="-10" dirty="0">
                <a:latin typeface="Calibri"/>
                <a:cs typeface="Calibri"/>
              </a:rPr>
              <a:t>hedeflere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aktif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katılım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sağlamasına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yardımcı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oluruz.</a:t>
            </a:r>
            <a:endParaRPr sz="2200">
              <a:latin typeface="Calibri"/>
              <a:cs typeface="Calibri"/>
            </a:endParaRPr>
          </a:p>
          <a:p>
            <a:pPr marL="355600" marR="941069" indent="-342900">
              <a:lnSpc>
                <a:spcPts val="2570"/>
              </a:lnSpc>
              <a:spcBef>
                <a:spcPts val="139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verimliliği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konusunda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sürekli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öğrenme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gelişme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kültürü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oluşturur,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kurumumuzda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sürdürülebilirlik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değerlerinin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kökleşmesini sağlarız.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spc="-20" dirty="0">
                <a:latin typeface="Calibri"/>
                <a:cs typeface="Calibri"/>
              </a:rPr>
              <a:t>Tüm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paydaşlarla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yönetimi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konusunda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birliği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ortak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amaçlar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belirleriz.</a:t>
            </a:r>
            <a:endParaRPr sz="2200">
              <a:latin typeface="Calibri"/>
              <a:cs typeface="Calibri"/>
            </a:endParaRPr>
          </a:p>
          <a:p>
            <a:pPr marL="355600" marR="381635" indent="-342900">
              <a:lnSpc>
                <a:spcPts val="2560"/>
              </a:lnSpc>
              <a:spcBef>
                <a:spcPts val="140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spc="-20" dirty="0">
                <a:latin typeface="Calibri"/>
                <a:cs typeface="Calibri"/>
              </a:rPr>
              <a:t>Misafirler,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çalışanlar,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ziyaretçiler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ortaklarıyla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düzenli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farkındalık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eğitim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programları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düzenler,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yönetimi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konusunda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bilinç </a:t>
            </a:r>
            <a:r>
              <a:rPr sz="2200" dirty="0">
                <a:latin typeface="Calibri"/>
                <a:cs typeface="Calibri"/>
              </a:rPr>
              <a:t>seviyesinin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artmasına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katkıda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bulunuruz.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600"/>
              </a:lnSpc>
              <a:spcBef>
                <a:spcPts val="1185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verimliliği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sağlayan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ürün,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ekipman,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teçhizat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teknolojileri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araştırıp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bulmaya,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mevcut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sistemlerimizi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daha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sistemler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ile</a:t>
            </a:r>
            <a:endParaRPr sz="2200">
              <a:latin typeface="Calibri"/>
              <a:cs typeface="Calibri"/>
            </a:endParaRPr>
          </a:p>
          <a:p>
            <a:pPr marL="355600" marR="361950">
              <a:lnSpc>
                <a:spcPts val="2560"/>
              </a:lnSpc>
              <a:spcBef>
                <a:spcPts val="110"/>
              </a:spcBef>
            </a:pPr>
            <a:r>
              <a:rPr sz="2200" spc="-10" dirty="0">
                <a:latin typeface="Calibri"/>
                <a:cs typeface="Calibri"/>
              </a:rPr>
              <a:t>değiştirmeye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yeni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sistemlere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öncelik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vermeye,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ürün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hizmetleri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satın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almaya,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çalışanlara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uygun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kullanım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bakım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eğitimi vererek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kullanmaya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çalışırız.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605"/>
              </a:lnSpc>
              <a:spcBef>
                <a:spcPts val="1170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Yönetim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Sistemimizi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dokümante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etmeyi,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departmanlarımıza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yaymayı,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gerektiğinde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güncellemeyi,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gözden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geçirmeyi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sürekli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olarak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605"/>
              </a:lnSpc>
            </a:pPr>
            <a:r>
              <a:rPr sz="2200" spc="-10" dirty="0">
                <a:latin typeface="Calibri"/>
                <a:cs typeface="Calibri"/>
              </a:rPr>
              <a:t>iyileştirmeyi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hedefleriz.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31317301-C618-6C77-B2CD-BE45E3142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539" y="1563624"/>
            <a:ext cx="14978634" cy="68328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2366" y="8511031"/>
            <a:ext cx="756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Oca.24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4995" y="8511031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Şub.24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9429" y="8511031"/>
            <a:ext cx="788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Mar.24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9938" y="8511031"/>
            <a:ext cx="6819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Nis.24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8653" y="8511031"/>
            <a:ext cx="818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May.24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7461" y="8511031"/>
            <a:ext cx="658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Eyl.24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13868" y="8511031"/>
            <a:ext cx="659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Eki.24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01953" y="8511031"/>
            <a:ext cx="716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Kas.24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17215" y="8511031"/>
            <a:ext cx="721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Ara.24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769" y="7567422"/>
            <a:ext cx="280035" cy="4140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5" dirty="0">
                <a:solidFill>
                  <a:srgbClr val="404040"/>
                </a:solidFill>
                <a:latin typeface="Calibri"/>
                <a:cs typeface="Calibri"/>
              </a:rPr>
              <a:t>481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5936" y="6680709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1870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22977" y="3882899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7005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40019" y="4123437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6564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57059" y="2790190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9011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74101" y="1694181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10787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91268" y="4185920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6449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07700" y="3777739"/>
            <a:ext cx="280670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7198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24868" y="4378195"/>
            <a:ext cx="280670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6096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41909" y="3593081"/>
            <a:ext cx="280670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7537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38031" y="8202168"/>
            <a:ext cx="76200" cy="100965"/>
          </a:xfrm>
          <a:custGeom>
            <a:avLst/>
            <a:gdLst/>
            <a:ahLst/>
            <a:cxnLst/>
            <a:rect l="l" t="t" r="r" b="b"/>
            <a:pathLst>
              <a:path w="76200" h="100965">
                <a:moveTo>
                  <a:pt x="0" y="100583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113145" y="7635861"/>
            <a:ext cx="280035" cy="608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0,416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04531" y="7635861"/>
            <a:ext cx="280035" cy="608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0,477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97772" y="7701439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0,43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27641" y="7763922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19408" y="7763922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23750" y="7763922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440790" y="7776115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0,82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145151" y="866013"/>
            <a:ext cx="275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</a:rPr>
              <a:t>2024</a:t>
            </a:r>
            <a:r>
              <a:rPr sz="2800" spc="-40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SU</a:t>
            </a:r>
            <a:r>
              <a:rPr sz="2800" spc="-50" dirty="0">
                <a:solidFill>
                  <a:srgbClr val="585858"/>
                </a:solidFill>
              </a:rPr>
              <a:t> </a:t>
            </a:r>
            <a:r>
              <a:rPr sz="2800" spc="-10" dirty="0">
                <a:solidFill>
                  <a:srgbClr val="585858"/>
                </a:solidFill>
              </a:rPr>
              <a:t>TÜKETİMİ</a:t>
            </a:r>
            <a:endParaRPr sz="2800"/>
          </a:p>
        </p:txBody>
      </p:sp>
      <p:sp>
        <p:nvSpPr>
          <p:cNvPr id="31" name="object 31"/>
          <p:cNvSpPr/>
          <p:nvPr/>
        </p:nvSpPr>
        <p:spPr>
          <a:xfrm>
            <a:off x="7359395" y="9073895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5">
                <a:moveTo>
                  <a:pt x="140207" y="0"/>
                </a:moveTo>
                <a:lnTo>
                  <a:pt x="0" y="0"/>
                </a:lnTo>
                <a:lnTo>
                  <a:pt x="0" y="138683"/>
                </a:lnTo>
                <a:lnTo>
                  <a:pt x="140207" y="138683"/>
                </a:lnTo>
                <a:lnTo>
                  <a:pt x="14020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52181" y="8376919"/>
            <a:ext cx="2445385" cy="90487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1160"/>
              </a:spcBef>
              <a:tabLst>
                <a:tab pos="1646555" algn="l"/>
              </a:tabLst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Haz.24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Tem.24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TOPLAM</a:t>
            </a:r>
            <a:r>
              <a:rPr sz="20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TÜKETİM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14559" y="9073895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5">
                <a:moveTo>
                  <a:pt x="140207" y="0"/>
                </a:moveTo>
                <a:lnTo>
                  <a:pt x="0" y="0"/>
                </a:lnTo>
                <a:lnTo>
                  <a:pt x="0" y="138683"/>
                </a:lnTo>
                <a:lnTo>
                  <a:pt x="140207" y="138683"/>
                </a:lnTo>
                <a:lnTo>
                  <a:pt x="14020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007345" y="8376919"/>
            <a:ext cx="1183005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1005">
              <a:lnSpc>
                <a:spcPct val="1442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Ağu.24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KİŞİ</a:t>
            </a:r>
            <a:r>
              <a:rPr sz="20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85858"/>
                </a:solidFill>
                <a:latin typeface="Calibri"/>
                <a:cs typeface="Calibri"/>
              </a:rPr>
              <a:t>BAŞI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5" name="Resim 34" descr="metin, taç, simge, sembol, logo içeren bir resim">
            <a:extLst>
              <a:ext uri="{FF2B5EF4-FFF2-40B4-BE49-F238E27FC236}">
                <a16:creationId xmlns:a16="http://schemas.microsoft.com/office/drawing/2014/main" id="{20A2D91E-D51A-15AB-DF0B-796BACFDD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 descr="metin, taç, simge, sembol, logo içeren bir resim">
            <a:extLst>
              <a:ext uri="{FF2B5EF4-FFF2-40B4-BE49-F238E27FC236}">
                <a16:creationId xmlns:a16="http://schemas.microsoft.com/office/drawing/2014/main" id="{A936F642-B7AA-E082-CC8A-302D7255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  <p:graphicFrame>
        <p:nvGraphicFramePr>
          <p:cNvPr id="48" name="Grafik 47">
            <a:extLst>
              <a:ext uri="{FF2B5EF4-FFF2-40B4-BE49-F238E27FC236}">
                <a16:creationId xmlns:a16="http://schemas.microsoft.com/office/drawing/2014/main" id="{72DD37F2-47E5-8393-C60B-74947E28E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486772"/>
              </p:ext>
            </p:extLst>
          </p:nvPr>
        </p:nvGraphicFramePr>
        <p:xfrm>
          <a:off x="3048000" y="1790700"/>
          <a:ext cx="12192000" cy="741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444" y="1487424"/>
            <a:ext cx="14990826" cy="69852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06016" y="8587231"/>
            <a:ext cx="754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Oca.24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9788" y="8587231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Şub.24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5492" y="8587231"/>
            <a:ext cx="788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Mar.24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6890" y="8587231"/>
            <a:ext cx="6819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Nis.24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875" y="8587231"/>
            <a:ext cx="818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May.24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00129" y="8587231"/>
            <a:ext cx="658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Eyl.24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17551" y="8587231"/>
            <a:ext cx="659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Eki.24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07160" y="8587231"/>
            <a:ext cx="716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Kas.24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23312" y="8587231"/>
            <a:ext cx="721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Ara.24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164" y="6875088"/>
            <a:ext cx="280035" cy="1063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34.235,84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0348" y="6846767"/>
            <a:ext cx="280035" cy="1063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36.760,88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18659" y="5954294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105.183,90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6716" y="4340125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249.963,00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54901" y="4128288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268.951,20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73211" y="2060855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454.382,80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91522" y="900710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558.438,70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27764" y="2038884"/>
            <a:ext cx="280035" cy="1192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456.356,00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46075" y="7840122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64386" y="7840122"/>
            <a:ext cx="28003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82087" y="7840047"/>
            <a:ext cx="280670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36507" y="8278368"/>
            <a:ext cx="76200" cy="100965"/>
          </a:xfrm>
          <a:custGeom>
            <a:avLst/>
            <a:gdLst/>
            <a:ahLst/>
            <a:cxnLst/>
            <a:rect l="l" t="t" r="r" b="b"/>
            <a:pathLst>
              <a:path w="76200" h="100965">
                <a:moveTo>
                  <a:pt x="0" y="100583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66766" y="7581669"/>
            <a:ext cx="280035" cy="737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37,150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10351" y="7581923"/>
            <a:ext cx="280035" cy="737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15,840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03007" y="7581923"/>
            <a:ext cx="280035" cy="737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14,240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97518" y="7648306"/>
            <a:ext cx="280035" cy="608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18,06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28276" y="7711806"/>
            <a:ext cx="280035" cy="608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17,33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09453" y="6962845"/>
            <a:ext cx="692150" cy="1356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048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26.347,86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0,82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26797" y="7711806"/>
            <a:ext cx="280035" cy="608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18,33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789423" y="789813"/>
            <a:ext cx="3714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</a:rPr>
              <a:t>2024</a:t>
            </a:r>
            <a:r>
              <a:rPr sz="2800" spc="-85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ELEKTRİK</a:t>
            </a:r>
            <a:r>
              <a:rPr sz="2800" spc="-80" dirty="0">
                <a:solidFill>
                  <a:srgbClr val="585858"/>
                </a:solidFill>
              </a:rPr>
              <a:t> </a:t>
            </a:r>
            <a:r>
              <a:rPr sz="2800" spc="-10" dirty="0">
                <a:solidFill>
                  <a:srgbClr val="585858"/>
                </a:solidFill>
              </a:rPr>
              <a:t>TÜKETİMİ</a:t>
            </a:r>
            <a:endParaRPr sz="2800"/>
          </a:p>
        </p:txBody>
      </p:sp>
      <p:sp>
        <p:nvSpPr>
          <p:cNvPr id="32" name="object 32"/>
          <p:cNvSpPr/>
          <p:nvPr/>
        </p:nvSpPr>
        <p:spPr>
          <a:xfrm>
            <a:off x="7359395" y="9150095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5">
                <a:moveTo>
                  <a:pt x="140207" y="0"/>
                </a:moveTo>
                <a:lnTo>
                  <a:pt x="0" y="0"/>
                </a:lnTo>
                <a:lnTo>
                  <a:pt x="0" y="138683"/>
                </a:lnTo>
                <a:lnTo>
                  <a:pt x="140207" y="138683"/>
                </a:lnTo>
                <a:lnTo>
                  <a:pt x="14020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52181" y="8453119"/>
            <a:ext cx="2446020" cy="90487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1160"/>
              </a:spcBef>
              <a:tabLst>
                <a:tab pos="1647189" algn="l"/>
              </a:tabLst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Haz.24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Tem.24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TOPLAM</a:t>
            </a:r>
            <a:r>
              <a:rPr sz="20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TÜKETİM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14559" y="9150095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5">
                <a:moveTo>
                  <a:pt x="140207" y="0"/>
                </a:moveTo>
                <a:lnTo>
                  <a:pt x="0" y="0"/>
                </a:lnTo>
                <a:lnTo>
                  <a:pt x="0" y="138683"/>
                </a:lnTo>
                <a:lnTo>
                  <a:pt x="140207" y="138683"/>
                </a:lnTo>
                <a:lnTo>
                  <a:pt x="14020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007345" y="8453119"/>
            <a:ext cx="1184910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2275">
              <a:lnSpc>
                <a:spcPct val="1442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Ağu.24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KİŞİ</a:t>
            </a:r>
            <a:r>
              <a:rPr sz="20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85858"/>
                </a:solidFill>
                <a:latin typeface="Calibri"/>
                <a:cs typeface="Calibri"/>
              </a:rPr>
              <a:t>BAŞI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6" name="Resim 35" descr="metin, taç, simge, sembol, logo içeren bir resim">
            <a:extLst>
              <a:ext uri="{FF2B5EF4-FFF2-40B4-BE49-F238E27FC236}">
                <a16:creationId xmlns:a16="http://schemas.microsoft.com/office/drawing/2014/main" id="{3A42A1A9-8AFB-13A6-8699-2D786C84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2785-5B10-1AAC-66E9-273F0F00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 descr="metin, taç, simge, sembol, logo içeren bir resim">
            <a:extLst>
              <a:ext uri="{FF2B5EF4-FFF2-40B4-BE49-F238E27FC236}">
                <a16:creationId xmlns:a16="http://schemas.microsoft.com/office/drawing/2014/main" id="{61D02F7D-528E-09EF-C3F0-B7393AFD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  <p:graphicFrame>
        <p:nvGraphicFramePr>
          <p:cNvPr id="7" name="Grafik 6">
            <a:extLst>
              <a:ext uri="{FF2B5EF4-FFF2-40B4-BE49-F238E27FC236}">
                <a16:creationId xmlns:a16="http://schemas.microsoft.com/office/drawing/2014/main" id="{124E4B04-C4FD-C627-5975-65CB6D4F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968873"/>
              </p:ext>
            </p:extLst>
          </p:nvPr>
        </p:nvGraphicFramePr>
        <p:xfrm>
          <a:off x="2057400" y="938776"/>
          <a:ext cx="13868400" cy="86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40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703" y="1487424"/>
            <a:ext cx="14919198" cy="69852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93291" y="8587485"/>
            <a:ext cx="754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Oca.24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1442" y="8587485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Şub.24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1653" y="8587485"/>
            <a:ext cx="788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Mar.24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7809" y="8587485"/>
            <a:ext cx="6819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Nis.24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1920" y="8587485"/>
            <a:ext cx="818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May.24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5250" y="8587485"/>
            <a:ext cx="737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Haz.24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8818" y="8587485"/>
            <a:ext cx="76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Ağu.24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3325" y="8587485"/>
            <a:ext cx="658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Eyl.24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65506" y="8587485"/>
            <a:ext cx="659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Eki.24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39240" y="8587485"/>
            <a:ext cx="716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Kas.24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39898" y="8587485"/>
            <a:ext cx="721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Ara.24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7592" y="8138833"/>
            <a:ext cx="28003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5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0283" y="7464045"/>
            <a:ext cx="280035" cy="543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1083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2972" y="4924426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10210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85790" y="3416047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15919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88480" y="2888362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17916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90916" y="2147063"/>
            <a:ext cx="280035" cy="675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20717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3732" y="1351535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23733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96422" y="1920368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21581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9113" y="2372361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19870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1930" y="3805556"/>
            <a:ext cx="280035" cy="673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14445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04619" y="8138833"/>
            <a:ext cx="28003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5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307437" y="8138833"/>
            <a:ext cx="28003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spc="-5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407153" y="789813"/>
            <a:ext cx="2967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</a:rPr>
              <a:t>2024</a:t>
            </a:r>
            <a:r>
              <a:rPr sz="2800" spc="-55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LNG</a:t>
            </a:r>
            <a:r>
              <a:rPr sz="2800" spc="-60" dirty="0">
                <a:solidFill>
                  <a:srgbClr val="585858"/>
                </a:solidFill>
              </a:rPr>
              <a:t> </a:t>
            </a:r>
            <a:r>
              <a:rPr sz="2800" spc="-10" dirty="0">
                <a:solidFill>
                  <a:srgbClr val="585858"/>
                </a:solidFill>
              </a:rPr>
              <a:t>TÜKETİMİ</a:t>
            </a:r>
            <a:endParaRPr sz="2800"/>
          </a:p>
        </p:txBody>
      </p:sp>
      <p:sp>
        <p:nvSpPr>
          <p:cNvPr id="27" name="object 27"/>
          <p:cNvSpPr/>
          <p:nvPr/>
        </p:nvSpPr>
        <p:spPr>
          <a:xfrm>
            <a:off x="8484107" y="9150095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5">
                <a:moveTo>
                  <a:pt x="140207" y="0"/>
                </a:moveTo>
                <a:lnTo>
                  <a:pt x="0" y="0"/>
                </a:lnTo>
                <a:lnTo>
                  <a:pt x="0" y="138683"/>
                </a:lnTo>
                <a:lnTo>
                  <a:pt x="140207" y="138683"/>
                </a:lnTo>
                <a:lnTo>
                  <a:pt x="14020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77147" y="8453628"/>
            <a:ext cx="1015365" cy="90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441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Tem.24 </a:t>
            </a:r>
            <a:r>
              <a:rPr sz="2000" b="1" spc="-25" dirty="0">
                <a:solidFill>
                  <a:srgbClr val="585858"/>
                </a:solidFill>
                <a:latin typeface="Calibri"/>
                <a:cs typeface="Calibri"/>
              </a:rPr>
              <a:t>LNG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9" name="Resim 28" descr="metin, taç, simge, sembol, logo içeren bir resim">
            <a:extLst>
              <a:ext uri="{FF2B5EF4-FFF2-40B4-BE49-F238E27FC236}">
                <a16:creationId xmlns:a16="http://schemas.microsoft.com/office/drawing/2014/main" id="{1981B706-4A81-C86B-6705-54F80B99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7E60E-1FCA-D0BF-42D2-7C0D3F791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 descr="metin, taç, simge, sembol, logo içeren bir resim">
            <a:extLst>
              <a:ext uri="{FF2B5EF4-FFF2-40B4-BE49-F238E27FC236}">
                <a16:creationId xmlns:a16="http://schemas.microsoft.com/office/drawing/2014/main" id="{FD7702A2-FB7C-3E28-7C31-C1846CC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  <p:graphicFrame>
        <p:nvGraphicFramePr>
          <p:cNvPr id="48" name="Grafik 47">
            <a:extLst>
              <a:ext uri="{FF2B5EF4-FFF2-40B4-BE49-F238E27FC236}">
                <a16:creationId xmlns:a16="http://schemas.microsoft.com/office/drawing/2014/main" id="{2B783F2E-FCD2-2191-F354-547C05C53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923454"/>
              </p:ext>
            </p:extLst>
          </p:nvPr>
        </p:nvGraphicFramePr>
        <p:xfrm>
          <a:off x="3048000" y="1790700"/>
          <a:ext cx="12192000" cy="741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95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5476" y="0"/>
            <a:ext cx="6688835" cy="38679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07378"/>
              <a:ext cx="6571487" cy="45796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75476" y="0"/>
              <a:ext cx="96520" cy="10287000"/>
            </a:xfrm>
            <a:custGeom>
              <a:avLst/>
              <a:gdLst/>
              <a:ahLst/>
              <a:cxnLst/>
              <a:rect l="l" t="t" r="r" b="b"/>
              <a:pathLst>
                <a:path w="96520" h="10287000">
                  <a:moveTo>
                    <a:pt x="96012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6012" y="10286999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4312" y="23"/>
              <a:ext cx="5123688" cy="102868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3211810" cy="10287000"/>
            </a:xfrm>
            <a:custGeom>
              <a:avLst/>
              <a:gdLst/>
              <a:ahLst/>
              <a:cxnLst/>
              <a:rect l="l" t="t" r="r" b="b"/>
              <a:pathLst>
                <a:path w="13211810" h="10287000">
                  <a:moveTo>
                    <a:pt x="6540995" y="5611368"/>
                  </a:moveTo>
                  <a:lnTo>
                    <a:pt x="0" y="5611368"/>
                  </a:lnTo>
                  <a:lnTo>
                    <a:pt x="0" y="5707380"/>
                  </a:lnTo>
                  <a:lnTo>
                    <a:pt x="6540995" y="5707380"/>
                  </a:lnTo>
                  <a:lnTo>
                    <a:pt x="6540995" y="5611368"/>
                  </a:lnTo>
                  <a:close/>
                </a:path>
                <a:path w="13211810" h="10287000">
                  <a:moveTo>
                    <a:pt x="13211556" y="0"/>
                  </a:moveTo>
                  <a:lnTo>
                    <a:pt x="13115544" y="0"/>
                  </a:lnTo>
                  <a:lnTo>
                    <a:pt x="13115544" y="3771900"/>
                  </a:lnTo>
                  <a:lnTo>
                    <a:pt x="6540995" y="3771900"/>
                  </a:lnTo>
                  <a:lnTo>
                    <a:pt x="6540995" y="3867912"/>
                  </a:lnTo>
                  <a:lnTo>
                    <a:pt x="13115544" y="3867912"/>
                  </a:lnTo>
                  <a:lnTo>
                    <a:pt x="13115544" y="10287000"/>
                  </a:lnTo>
                  <a:lnTo>
                    <a:pt x="13211556" y="10287000"/>
                  </a:lnTo>
                  <a:lnTo>
                    <a:pt x="13211556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2130" y="5215509"/>
            <a:ext cx="5645150" cy="36137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" marR="26034" indent="-1905" algn="ctr">
              <a:lnSpc>
                <a:spcPct val="94700"/>
              </a:lnSpc>
              <a:spcBef>
                <a:spcPts val="325"/>
              </a:spcBef>
            </a:pP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Konforun,</a:t>
            </a:r>
            <a:r>
              <a:rPr sz="3600" spc="-15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kalitenin,</a:t>
            </a:r>
            <a:r>
              <a:rPr sz="3600" spc="-15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sonsuz</a:t>
            </a:r>
            <a:r>
              <a:rPr sz="3600" spc="-1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0F243E"/>
                </a:solidFill>
                <a:latin typeface="Calibri"/>
                <a:cs typeface="Calibri"/>
              </a:rPr>
              <a:t>ve </a:t>
            </a: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kusursuz</a:t>
            </a:r>
            <a:r>
              <a:rPr sz="3600" spc="-11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hizmetin</a:t>
            </a:r>
            <a:r>
              <a:rPr sz="3600" spc="-10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deluxe</a:t>
            </a:r>
            <a:r>
              <a:rPr sz="3600" spc="-10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0F243E"/>
                </a:solidFill>
                <a:latin typeface="Calibri"/>
                <a:cs typeface="Calibri"/>
              </a:rPr>
              <a:t>bir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mimari</a:t>
            </a:r>
            <a:r>
              <a:rPr sz="3600" spc="-3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içinde</a:t>
            </a:r>
            <a:r>
              <a:rPr sz="3600" spc="-2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sunulduğu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AZURA</a:t>
            </a:r>
            <a:r>
              <a:rPr sz="3600" spc="-8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DELUXE</a:t>
            </a:r>
            <a:r>
              <a:rPr sz="3600" spc="-8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RESORT</a:t>
            </a:r>
            <a:r>
              <a:rPr sz="3600" spc="-8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&amp;</a:t>
            </a:r>
            <a:r>
              <a:rPr sz="3600" spc="-10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0F243E"/>
                </a:solidFill>
                <a:latin typeface="Calibri"/>
                <a:cs typeface="Calibri"/>
              </a:rPr>
              <a:t>SPA</a:t>
            </a:r>
            <a:endParaRPr sz="3600" dirty="0">
              <a:latin typeface="Calibri"/>
              <a:cs typeface="Calibri"/>
            </a:endParaRPr>
          </a:p>
          <a:p>
            <a:pPr marL="12065" marR="5080" algn="ctr">
              <a:lnSpc>
                <a:spcPts val="3890"/>
              </a:lnSpc>
              <a:spcBef>
                <a:spcPts val="60"/>
              </a:spcBef>
            </a:pPr>
            <a:r>
              <a:rPr sz="3600" spc="-55" dirty="0">
                <a:solidFill>
                  <a:srgbClr val="0F243E"/>
                </a:solidFill>
                <a:latin typeface="Calibri"/>
                <a:cs typeface="Calibri"/>
              </a:rPr>
              <a:t>HOTEL’</a:t>
            </a:r>
            <a:r>
              <a:rPr sz="3600" spc="-6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de</a:t>
            </a:r>
            <a:r>
              <a:rPr sz="3600" spc="-6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size</a:t>
            </a:r>
            <a:r>
              <a:rPr sz="3600" spc="-6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düşen</a:t>
            </a:r>
            <a:r>
              <a:rPr sz="3600" spc="-7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kendinizi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huzurun</a:t>
            </a:r>
            <a:r>
              <a:rPr sz="3600" spc="-114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ve</a:t>
            </a:r>
            <a:r>
              <a:rPr sz="3600" spc="-9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243E"/>
                </a:solidFill>
                <a:latin typeface="Calibri"/>
                <a:cs typeface="Calibri"/>
              </a:rPr>
              <a:t>keyfin</a:t>
            </a:r>
            <a:r>
              <a:rPr sz="3600" spc="-7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kollarına</a:t>
            </a:r>
            <a:endParaRPr sz="3600" dirty="0">
              <a:latin typeface="Calibri"/>
              <a:cs typeface="Calibri"/>
            </a:endParaRPr>
          </a:p>
          <a:p>
            <a:pPr marL="3175" algn="ctr">
              <a:lnSpc>
                <a:spcPts val="3829"/>
              </a:lnSpc>
            </a:pPr>
            <a:r>
              <a:rPr sz="3600" spc="-10" dirty="0">
                <a:solidFill>
                  <a:srgbClr val="0F243E"/>
                </a:solidFill>
                <a:latin typeface="Calibri"/>
                <a:cs typeface="Calibri"/>
              </a:rPr>
              <a:t>bırakmak…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9" name="Resim 8" descr="metin, taç, simge, sembol, logo içeren bir resim">
            <a:extLst>
              <a:ext uri="{FF2B5EF4-FFF2-40B4-BE49-F238E27FC236}">
                <a16:creationId xmlns:a16="http://schemas.microsoft.com/office/drawing/2014/main" id="{3ED64C79-F6EE-F685-9416-985DDC34E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511" y="8420100"/>
            <a:ext cx="3497085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0817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0"/>
              </a:spcBef>
            </a:pPr>
            <a:r>
              <a:rPr sz="4400" spc="-55" dirty="0"/>
              <a:t>ATIK</a:t>
            </a:r>
            <a:r>
              <a:rPr sz="4400" spc="-70" dirty="0"/>
              <a:t> </a:t>
            </a:r>
            <a:r>
              <a:rPr sz="4400" dirty="0"/>
              <a:t>VE</a:t>
            </a:r>
            <a:r>
              <a:rPr sz="4400" spc="-65" dirty="0"/>
              <a:t> </a:t>
            </a:r>
            <a:r>
              <a:rPr sz="4400" dirty="0"/>
              <a:t>TEHLİKELİ</a:t>
            </a:r>
            <a:r>
              <a:rPr sz="4400" spc="-85" dirty="0"/>
              <a:t> </a:t>
            </a:r>
            <a:r>
              <a:rPr sz="4400" dirty="0"/>
              <a:t>MADDE</a:t>
            </a:r>
            <a:r>
              <a:rPr sz="4400" spc="-65" dirty="0"/>
              <a:t> </a:t>
            </a:r>
            <a:r>
              <a:rPr sz="4400" spc="-10" dirty="0"/>
              <a:t>YÖNETİMİ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923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pc="-25" dirty="0"/>
              <a:t>Tesisimizde,</a:t>
            </a:r>
            <a:r>
              <a:rPr spc="-65" dirty="0"/>
              <a:t> </a:t>
            </a:r>
            <a:r>
              <a:rPr spc="-10" dirty="0"/>
              <a:t>tehlikeli</a:t>
            </a:r>
            <a:r>
              <a:rPr spc="-85" dirty="0"/>
              <a:t> </a:t>
            </a:r>
            <a:r>
              <a:rPr dirty="0"/>
              <a:t>ve</a:t>
            </a:r>
            <a:r>
              <a:rPr spc="-65" dirty="0"/>
              <a:t> </a:t>
            </a:r>
            <a:r>
              <a:rPr spc="-10" dirty="0"/>
              <a:t>tehlikesiz</a:t>
            </a:r>
            <a:r>
              <a:rPr spc="-75" dirty="0"/>
              <a:t> </a:t>
            </a:r>
            <a:r>
              <a:rPr dirty="0"/>
              <a:t>sınıfındaki</a:t>
            </a:r>
            <a:r>
              <a:rPr spc="-65" dirty="0"/>
              <a:t> </a:t>
            </a:r>
            <a:r>
              <a:rPr dirty="0"/>
              <a:t>atıklarımız</a:t>
            </a:r>
            <a:r>
              <a:rPr spc="-95" dirty="0"/>
              <a:t> </a:t>
            </a:r>
            <a:r>
              <a:rPr spc="-10" dirty="0"/>
              <a:t>kaynağında </a:t>
            </a:r>
            <a:r>
              <a:rPr dirty="0"/>
              <a:t>ayrışıma</a:t>
            </a:r>
            <a:r>
              <a:rPr spc="-60" dirty="0"/>
              <a:t> </a:t>
            </a:r>
            <a:r>
              <a:rPr dirty="0"/>
              <a:t>tabi</a:t>
            </a:r>
            <a:r>
              <a:rPr spc="-50" dirty="0"/>
              <a:t> </a:t>
            </a:r>
            <a:r>
              <a:rPr dirty="0"/>
              <a:t>tutularak,</a:t>
            </a:r>
            <a:r>
              <a:rPr spc="-50" dirty="0"/>
              <a:t> </a:t>
            </a:r>
            <a:r>
              <a:rPr dirty="0"/>
              <a:t>ayrı</a:t>
            </a:r>
            <a:r>
              <a:rPr spc="-45" dirty="0"/>
              <a:t> </a:t>
            </a:r>
            <a:r>
              <a:rPr dirty="0"/>
              <a:t>olarak</a:t>
            </a:r>
            <a:r>
              <a:rPr spc="-50" dirty="0"/>
              <a:t> </a:t>
            </a:r>
            <a:r>
              <a:rPr dirty="0"/>
              <a:t>geçici</a:t>
            </a:r>
            <a:r>
              <a:rPr spc="-60" dirty="0"/>
              <a:t> </a:t>
            </a:r>
            <a:r>
              <a:rPr dirty="0"/>
              <a:t>depolama</a:t>
            </a:r>
            <a:r>
              <a:rPr spc="-55" dirty="0"/>
              <a:t> </a:t>
            </a:r>
            <a:r>
              <a:rPr dirty="0"/>
              <a:t>alanlarında</a:t>
            </a:r>
            <a:r>
              <a:rPr spc="-50" dirty="0"/>
              <a:t> </a:t>
            </a:r>
            <a:r>
              <a:rPr spc="-10" dirty="0"/>
              <a:t>teslimatı </a:t>
            </a:r>
            <a:r>
              <a:rPr dirty="0"/>
              <a:t>yapılana</a:t>
            </a:r>
            <a:r>
              <a:rPr spc="-80" dirty="0"/>
              <a:t> </a:t>
            </a:r>
            <a:r>
              <a:rPr dirty="0"/>
              <a:t>kadar</a:t>
            </a:r>
            <a:r>
              <a:rPr spc="-75" dirty="0"/>
              <a:t> </a:t>
            </a:r>
            <a:r>
              <a:rPr spc="-10" dirty="0"/>
              <a:t>muhafaza</a:t>
            </a:r>
            <a:r>
              <a:rPr spc="-80" dirty="0"/>
              <a:t> </a:t>
            </a:r>
            <a:r>
              <a:rPr spc="-35" dirty="0"/>
              <a:t>edilir.</a:t>
            </a:r>
            <a:r>
              <a:rPr spc="-90" dirty="0"/>
              <a:t> </a:t>
            </a:r>
            <a:r>
              <a:rPr dirty="0"/>
              <a:t>2872</a:t>
            </a:r>
            <a:r>
              <a:rPr spc="-75" dirty="0"/>
              <a:t> </a:t>
            </a:r>
            <a:r>
              <a:rPr dirty="0"/>
              <a:t>sayılı</a:t>
            </a:r>
            <a:r>
              <a:rPr spc="-75" dirty="0"/>
              <a:t> </a:t>
            </a:r>
            <a:r>
              <a:rPr dirty="0"/>
              <a:t>Çevre</a:t>
            </a:r>
            <a:r>
              <a:rPr spc="-65" dirty="0"/>
              <a:t> </a:t>
            </a:r>
            <a:r>
              <a:rPr spc="-10" dirty="0"/>
              <a:t>Kanunu</a:t>
            </a:r>
            <a:r>
              <a:rPr spc="-75" dirty="0"/>
              <a:t> </a:t>
            </a:r>
            <a:r>
              <a:rPr spc="-10" dirty="0"/>
              <a:t>kapsamında</a:t>
            </a:r>
          </a:p>
          <a:p>
            <a:pPr marL="355600" marR="838200">
              <a:lnSpc>
                <a:spcPct val="100000"/>
              </a:lnSpc>
              <a:tabLst>
                <a:tab pos="5380355" algn="l"/>
              </a:tabLst>
            </a:pPr>
            <a:r>
              <a:rPr dirty="0"/>
              <a:t>çıkarılan</a:t>
            </a:r>
            <a:r>
              <a:rPr spc="-90" dirty="0"/>
              <a:t> </a:t>
            </a:r>
            <a:r>
              <a:rPr dirty="0"/>
              <a:t>yönetmelik/tebliğ/usul</a:t>
            </a:r>
            <a:r>
              <a:rPr spc="-100" dirty="0"/>
              <a:t> </a:t>
            </a:r>
            <a:r>
              <a:rPr dirty="0"/>
              <a:t>ve</a:t>
            </a:r>
            <a:r>
              <a:rPr spc="-55" dirty="0"/>
              <a:t> </a:t>
            </a:r>
            <a:r>
              <a:rPr spc="-20" dirty="0"/>
              <a:t>esas</a:t>
            </a:r>
            <a:r>
              <a:rPr dirty="0"/>
              <a:t>	</a:t>
            </a:r>
            <a:r>
              <a:rPr spc="-10" dirty="0"/>
              <a:t>hususlarına</a:t>
            </a:r>
            <a:r>
              <a:rPr spc="-55" dirty="0"/>
              <a:t> </a:t>
            </a:r>
            <a:r>
              <a:rPr dirty="0"/>
              <a:t>uygun</a:t>
            </a:r>
            <a:r>
              <a:rPr spc="-55" dirty="0"/>
              <a:t> </a:t>
            </a:r>
            <a:r>
              <a:rPr spc="-10" dirty="0"/>
              <a:t>şekilde </a:t>
            </a:r>
            <a:r>
              <a:rPr dirty="0"/>
              <a:t>lisanslı</a:t>
            </a:r>
            <a:r>
              <a:rPr spc="-50" dirty="0"/>
              <a:t> </a:t>
            </a:r>
            <a:r>
              <a:rPr dirty="0"/>
              <a:t>firmalara</a:t>
            </a:r>
            <a:r>
              <a:rPr spc="-45" dirty="0"/>
              <a:t> </a:t>
            </a:r>
            <a:r>
              <a:rPr dirty="0"/>
              <a:t>teslim</a:t>
            </a:r>
            <a:r>
              <a:rPr spc="-50" dirty="0"/>
              <a:t> </a:t>
            </a:r>
            <a:r>
              <a:rPr spc="-10" dirty="0"/>
              <a:t>edilmektedir.</a:t>
            </a: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pc="-10" dirty="0"/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/>
              <a:t>Doğal</a:t>
            </a:r>
            <a:r>
              <a:rPr spc="-70" dirty="0"/>
              <a:t> </a:t>
            </a:r>
            <a:r>
              <a:rPr dirty="0"/>
              <a:t>kaynaklarımız</a:t>
            </a:r>
            <a:r>
              <a:rPr spc="-105" dirty="0"/>
              <a:t> </a:t>
            </a:r>
            <a:r>
              <a:rPr spc="-10" dirty="0"/>
              <a:t>dünya</a:t>
            </a:r>
            <a:r>
              <a:rPr spc="-65" dirty="0"/>
              <a:t> </a:t>
            </a:r>
            <a:r>
              <a:rPr spc="-10" dirty="0"/>
              <a:t>nüfusunun</a:t>
            </a:r>
            <a:r>
              <a:rPr spc="-60" dirty="0"/>
              <a:t> </a:t>
            </a:r>
            <a:r>
              <a:rPr dirty="0"/>
              <a:t>artması</a:t>
            </a:r>
            <a:r>
              <a:rPr spc="-90" dirty="0"/>
              <a:t> </a:t>
            </a:r>
            <a:r>
              <a:rPr dirty="0"/>
              <a:t>ve</a:t>
            </a:r>
            <a:r>
              <a:rPr spc="-65" dirty="0"/>
              <a:t> </a:t>
            </a:r>
            <a:r>
              <a:rPr dirty="0"/>
              <a:t>tüketim</a:t>
            </a:r>
            <a:r>
              <a:rPr spc="-95" dirty="0"/>
              <a:t> </a:t>
            </a:r>
            <a:r>
              <a:rPr spc="-10" dirty="0"/>
              <a:t>alışkanlıklarının</a:t>
            </a:r>
          </a:p>
          <a:p>
            <a:pPr marL="355600">
              <a:lnSpc>
                <a:spcPct val="100000"/>
              </a:lnSpc>
            </a:pPr>
            <a:r>
              <a:rPr dirty="0"/>
              <a:t>değişmesi</a:t>
            </a:r>
            <a:r>
              <a:rPr spc="-65" dirty="0"/>
              <a:t> </a:t>
            </a:r>
            <a:r>
              <a:rPr dirty="0"/>
              <a:t>nedeniyle</a:t>
            </a:r>
            <a:r>
              <a:rPr spc="-40" dirty="0"/>
              <a:t> </a:t>
            </a:r>
            <a:r>
              <a:rPr dirty="0"/>
              <a:t>her</a:t>
            </a:r>
            <a:r>
              <a:rPr spc="-45" dirty="0"/>
              <a:t> </a:t>
            </a:r>
            <a:r>
              <a:rPr dirty="0"/>
              <a:t>geçen</a:t>
            </a:r>
            <a:r>
              <a:rPr spc="-55" dirty="0"/>
              <a:t> </a:t>
            </a:r>
            <a:r>
              <a:rPr dirty="0"/>
              <a:t>gün</a:t>
            </a:r>
            <a:r>
              <a:rPr spc="-50" dirty="0"/>
              <a:t> </a:t>
            </a:r>
            <a:r>
              <a:rPr spc="-30" dirty="0"/>
              <a:t>azalmaktadır.</a:t>
            </a:r>
            <a:r>
              <a:rPr spc="-85" dirty="0"/>
              <a:t> </a:t>
            </a:r>
            <a:r>
              <a:rPr dirty="0"/>
              <a:t>Bu</a:t>
            </a:r>
            <a:r>
              <a:rPr spc="-60" dirty="0"/>
              <a:t> </a:t>
            </a:r>
            <a:r>
              <a:rPr dirty="0"/>
              <a:t>nedenle</a:t>
            </a:r>
            <a:r>
              <a:rPr spc="-45" dirty="0"/>
              <a:t> </a:t>
            </a:r>
            <a:r>
              <a:rPr spc="-10" dirty="0"/>
              <a:t>malzeme</a:t>
            </a:r>
          </a:p>
          <a:p>
            <a:pPr marL="355600" marR="15240">
              <a:lnSpc>
                <a:spcPct val="100000"/>
              </a:lnSpc>
            </a:pPr>
            <a:r>
              <a:rPr dirty="0"/>
              <a:t>tüketimini</a:t>
            </a:r>
            <a:r>
              <a:rPr spc="-85" dirty="0"/>
              <a:t> </a:t>
            </a:r>
            <a:r>
              <a:rPr dirty="0"/>
              <a:t>azaltmak,</a:t>
            </a:r>
            <a:r>
              <a:rPr spc="-70" dirty="0"/>
              <a:t> </a:t>
            </a:r>
            <a:r>
              <a:rPr spc="-10" dirty="0"/>
              <a:t>değerlendirilebilir</a:t>
            </a:r>
            <a:r>
              <a:rPr spc="-50" dirty="0"/>
              <a:t> </a:t>
            </a:r>
            <a:r>
              <a:rPr dirty="0"/>
              <a:t>nitelikli</a:t>
            </a:r>
            <a:r>
              <a:rPr spc="-65" dirty="0"/>
              <a:t> </a:t>
            </a:r>
            <a:r>
              <a:rPr dirty="0"/>
              <a:t>atıkları</a:t>
            </a:r>
            <a:r>
              <a:rPr spc="-50" dirty="0"/>
              <a:t> </a:t>
            </a:r>
            <a:r>
              <a:rPr dirty="0"/>
              <a:t>geri</a:t>
            </a:r>
            <a:r>
              <a:rPr spc="-55" dirty="0"/>
              <a:t> </a:t>
            </a:r>
            <a:r>
              <a:rPr spc="-10" dirty="0"/>
              <a:t>dönüştürmek suretiyle</a:t>
            </a:r>
            <a:r>
              <a:rPr spc="-65" dirty="0"/>
              <a:t> </a:t>
            </a:r>
            <a:r>
              <a:rPr dirty="0"/>
              <a:t>doğal</a:t>
            </a:r>
            <a:r>
              <a:rPr spc="-45" dirty="0"/>
              <a:t> </a:t>
            </a:r>
            <a:r>
              <a:rPr spc="-10" dirty="0"/>
              <a:t>kaynaklarımızı</a:t>
            </a:r>
            <a:r>
              <a:rPr spc="-85" dirty="0"/>
              <a:t> </a:t>
            </a:r>
            <a:r>
              <a:rPr dirty="0"/>
              <a:t>verimli</a:t>
            </a:r>
            <a:r>
              <a:rPr spc="-60" dirty="0"/>
              <a:t> </a:t>
            </a:r>
            <a:r>
              <a:rPr dirty="0"/>
              <a:t>kullanmak</a:t>
            </a:r>
            <a:r>
              <a:rPr spc="-55" dirty="0"/>
              <a:t> </a:t>
            </a:r>
            <a:r>
              <a:rPr spc="-10" dirty="0"/>
              <a:t>zorundayız.</a:t>
            </a:r>
            <a:r>
              <a:rPr spc="-50" dirty="0"/>
              <a:t> </a:t>
            </a:r>
            <a:r>
              <a:rPr spc="-10" dirty="0"/>
              <a:t>Doğal kaynakların</a:t>
            </a:r>
            <a:r>
              <a:rPr spc="-75" dirty="0"/>
              <a:t> </a:t>
            </a:r>
            <a:r>
              <a:rPr dirty="0"/>
              <a:t>sınırsız</a:t>
            </a:r>
            <a:r>
              <a:rPr spc="-70" dirty="0"/>
              <a:t> </a:t>
            </a:r>
            <a:r>
              <a:rPr dirty="0"/>
              <a:t>olmadığı,</a:t>
            </a:r>
            <a:r>
              <a:rPr spc="-65" dirty="0"/>
              <a:t> </a:t>
            </a:r>
            <a:r>
              <a:rPr dirty="0"/>
              <a:t>dikkatli</a:t>
            </a:r>
            <a:r>
              <a:rPr spc="-80" dirty="0"/>
              <a:t> </a:t>
            </a:r>
            <a:r>
              <a:rPr dirty="0"/>
              <a:t>bir</a:t>
            </a:r>
            <a:r>
              <a:rPr spc="-65" dirty="0"/>
              <a:t> </a:t>
            </a:r>
            <a:r>
              <a:rPr dirty="0"/>
              <a:t>şekilde</a:t>
            </a:r>
            <a:r>
              <a:rPr spc="-45" dirty="0"/>
              <a:t> </a:t>
            </a:r>
            <a:r>
              <a:rPr dirty="0"/>
              <a:t>kullanılmadığı</a:t>
            </a:r>
            <a:r>
              <a:rPr spc="-75" dirty="0"/>
              <a:t> </a:t>
            </a:r>
            <a:r>
              <a:rPr dirty="0"/>
              <a:t>taktirde</a:t>
            </a:r>
            <a:r>
              <a:rPr spc="-75" dirty="0"/>
              <a:t> </a:t>
            </a:r>
            <a:r>
              <a:rPr spc="-25" dirty="0"/>
              <a:t>bir </a:t>
            </a:r>
            <a:r>
              <a:rPr dirty="0"/>
              <a:t>gün</a:t>
            </a:r>
            <a:r>
              <a:rPr spc="-50" dirty="0"/>
              <a:t> </a:t>
            </a:r>
            <a:r>
              <a:rPr dirty="0"/>
              <a:t>bu</a:t>
            </a:r>
            <a:r>
              <a:rPr spc="-40" dirty="0"/>
              <a:t> </a:t>
            </a:r>
            <a:r>
              <a:rPr spc="-10" dirty="0"/>
              <a:t>kaynakların</a:t>
            </a:r>
            <a:r>
              <a:rPr spc="-55" dirty="0"/>
              <a:t> </a:t>
            </a:r>
            <a:r>
              <a:rPr spc="-10" dirty="0"/>
              <a:t>tükeneceği</a:t>
            </a:r>
            <a:r>
              <a:rPr spc="-55" dirty="0"/>
              <a:t> </a:t>
            </a:r>
            <a:r>
              <a:rPr spc="-35" dirty="0"/>
              <a:t>kesindir.</a:t>
            </a:r>
            <a:r>
              <a:rPr spc="-55" dirty="0"/>
              <a:t> </a:t>
            </a:r>
            <a:r>
              <a:rPr dirty="0"/>
              <a:t>Bu</a:t>
            </a:r>
            <a:r>
              <a:rPr spc="-45" dirty="0"/>
              <a:t> </a:t>
            </a:r>
            <a:r>
              <a:rPr dirty="0"/>
              <a:t>nedenle</a:t>
            </a:r>
            <a:r>
              <a:rPr spc="-25" dirty="0"/>
              <a:t> </a:t>
            </a:r>
            <a:r>
              <a:rPr dirty="0"/>
              <a:t>geri</a:t>
            </a:r>
            <a:r>
              <a:rPr spc="-45" dirty="0"/>
              <a:t> </a:t>
            </a:r>
            <a:r>
              <a:rPr dirty="0"/>
              <a:t>dönüşüm</a:t>
            </a:r>
            <a:r>
              <a:rPr spc="-40" dirty="0"/>
              <a:t> </a:t>
            </a:r>
            <a:r>
              <a:rPr spc="-10" dirty="0"/>
              <a:t>doğal kaynaklarımızın</a:t>
            </a:r>
            <a:r>
              <a:rPr spc="-90" dirty="0"/>
              <a:t> </a:t>
            </a:r>
            <a:r>
              <a:rPr dirty="0"/>
              <a:t>korunması</a:t>
            </a:r>
            <a:r>
              <a:rPr spc="-65" dirty="0"/>
              <a:t> </a:t>
            </a:r>
            <a:r>
              <a:rPr dirty="0"/>
              <a:t>ve</a:t>
            </a:r>
            <a:r>
              <a:rPr spc="-40" dirty="0"/>
              <a:t> </a:t>
            </a:r>
            <a:r>
              <a:rPr dirty="0"/>
              <a:t>verimli</a:t>
            </a:r>
            <a:r>
              <a:rPr spc="-65" dirty="0"/>
              <a:t> </a:t>
            </a:r>
            <a:r>
              <a:rPr dirty="0"/>
              <a:t>kullanılması</a:t>
            </a:r>
            <a:r>
              <a:rPr spc="-65" dirty="0"/>
              <a:t> </a:t>
            </a:r>
            <a:r>
              <a:rPr dirty="0"/>
              <a:t>için</a:t>
            </a:r>
            <a:r>
              <a:rPr spc="-65" dirty="0"/>
              <a:t> </a:t>
            </a:r>
            <a:r>
              <a:rPr dirty="0"/>
              <a:t>son</a:t>
            </a:r>
            <a:r>
              <a:rPr spc="-55" dirty="0"/>
              <a:t> </a:t>
            </a:r>
            <a:r>
              <a:rPr dirty="0"/>
              <a:t>derece</a:t>
            </a:r>
            <a:r>
              <a:rPr spc="-50" dirty="0"/>
              <a:t> </a:t>
            </a:r>
            <a:r>
              <a:rPr spc="-10" dirty="0"/>
              <a:t>önemli </a:t>
            </a:r>
            <a:r>
              <a:rPr dirty="0"/>
              <a:t>bir</a:t>
            </a:r>
            <a:r>
              <a:rPr spc="-55" dirty="0"/>
              <a:t> </a:t>
            </a:r>
            <a:r>
              <a:rPr spc="-25" dirty="0"/>
              <a:t>işlemdir.</a:t>
            </a:r>
            <a:r>
              <a:rPr spc="-80" dirty="0"/>
              <a:t> </a:t>
            </a:r>
            <a:r>
              <a:rPr dirty="0"/>
              <a:t>Bu</a:t>
            </a:r>
            <a:r>
              <a:rPr spc="-60" dirty="0"/>
              <a:t> </a:t>
            </a:r>
            <a:r>
              <a:rPr dirty="0"/>
              <a:t>anlamda,</a:t>
            </a:r>
            <a:r>
              <a:rPr spc="-65" dirty="0"/>
              <a:t> </a:t>
            </a:r>
            <a:r>
              <a:rPr dirty="0"/>
              <a:t>atıkların</a:t>
            </a:r>
            <a:r>
              <a:rPr spc="-75" dirty="0"/>
              <a:t> </a:t>
            </a:r>
            <a:r>
              <a:rPr dirty="0"/>
              <a:t>geri</a:t>
            </a:r>
            <a:r>
              <a:rPr spc="-65" dirty="0"/>
              <a:t> </a:t>
            </a:r>
            <a:r>
              <a:rPr dirty="0"/>
              <a:t>kazanılması</a:t>
            </a:r>
            <a:r>
              <a:rPr spc="-75" dirty="0"/>
              <a:t> </a:t>
            </a:r>
            <a:r>
              <a:rPr dirty="0"/>
              <a:t>ve</a:t>
            </a:r>
            <a:r>
              <a:rPr spc="-55" dirty="0"/>
              <a:t> </a:t>
            </a:r>
            <a:r>
              <a:rPr dirty="0"/>
              <a:t>tekrar</a:t>
            </a:r>
            <a:r>
              <a:rPr spc="-60" dirty="0"/>
              <a:t> </a:t>
            </a:r>
            <a:r>
              <a:rPr spc="-10" dirty="0"/>
              <a:t>ekonomiye kazandırılmasının</a:t>
            </a:r>
            <a:r>
              <a:rPr spc="-70" dirty="0"/>
              <a:t> </a:t>
            </a:r>
            <a:r>
              <a:rPr dirty="0"/>
              <a:t>ilk</a:t>
            </a:r>
            <a:r>
              <a:rPr spc="-45" dirty="0"/>
              <a:t> </a:t>
            </a:r>
            <a:r>
              <a:rPr dirty="0"/>
              <a:t>adımı</a:t>
            </a:r>
            <a:r>
              <a:rPr spc="-40" dirty="0"/>
              <a:t> </a:t>
            </a:r>
            <a:r>
              <a:rPr dirty="0"/>
              <a:t>atıkların</a:t>
            </a:r>
            <a:r>
              <a:rPr spc="-55" dirty="0"/>
              <a:t> </a:t>
            </a:r>
            <a:r>
              <a:rPr spc="-10" dirty="0"/>
              <a:t>kaynağında</a:t>
            </a:r>
            <a:r>
              <a:rPr spc="-45" dirty="0"/>
              <a:t> </a:t>
            </a:r>
            <a:r>
              <a:rPr dirty="0"/>
              <a:t>ayrıştırılması</a:t>
            </a:r>
            <a:r>
              <a:rPr spc="-65" dirty="0"/>
              <a:t> </a:t>
            </a:r>
            <a:r>
              <a:rPr spc="-10" dirty="0"/>
              <a:t>adımıdır.</a:t>
            </a: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pc="-10" dirty="0"/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pc="-20" dirty="0"/>
              <a:t>Tesisimiz</a:t>
            </a:r>
            <a:r>
              <a:rPr spc="-55" dirty="0"/>
              <a:t> </a:t>
            </a:r>
            <a:r>
              <a:rPr dirty="0"/>
              <a:t>2020</a:t>
            </a:r>
            <a:r>
              <a:rPr spc="-55" dirty="0"/>
              <a:t> </a:t>
            </a:r>
            <a:r>
              <a:rPr dirty="0"/>
              <a:t>yılı</a:t>
            </a:r>
            <a:r>
              <a:rPr spc="-60" dirty="0"/>
              <a:t> </a:t>
            </a:r>
            <a:r>
              <a:rPr dirty="0"/>
              <a:t>süresince</a:t>
            </a:r>
            <a:r>
              <a:rPr spc="-40" dirty="0"/>
              <a:t> </a:t>
            </a:r>
            <a:r>
              <a:rPr dirty="0"/>
              <a:t>yaptığı</a:t>
            </a:r>
            <a:r>
              <a:rPr spc="-60" dirty="0"/>
              <a:t> </a:t>
            </a:r>
            <a:r>
              <a:rPr dirty="0"/>
              <a:t>plan</a:t>
            </a:r>
            <a:r>
              <a:rPr spc="-60" dirty="0"/>
              <a:t> </a:t>
            </a:r>
            <a:r>
              <a:rPr dirty="0"/>
              <a:t>ve</a:t>
            </a:r>
            <a:r>
              <a:rPr spc="-30" dirty="0"/>
              <a:t> </a:t>
            </a:r>
            <a:r>
              <a:rPr dirty="0"/>
              <a:t>çalışmalarla</a:t>
            </a:r>
            <a:r>
              <a:rPr spc="-80" dirty="0"/>
              <a:t> </a:t>
            </a:r>
            <a:r>
              <a:rPr spc="-10" dirty="0"/>
              <a:t>27/12/2020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/>
              <a:t>yılında</a:t>
            </a:r>
            <a:r>
              <a:rPr spc="-60" dirty="0"/>
              <a:t> </a:t>
            </a:r>
            <a:r>
              <a:rPr dirty="0"/>
              <a:t>“Sıfır</a:t>
            </a:r>
            <a:r>
              <a:rPr spc="-65" dirty="0"/>
              <a:t> </a:t>
            </a:r>
            <a:r>
              <a:rPr dirty="0"/>
              <a:t>Atık</a:t>
            </a:r>
            <a:r>
              <a:rPr spc="-75" dirty="0"/>
              <a:t> </a:t>
            </a:r>
            <a:r>
              <a:rPr dirty="0"/>
              <a:t>Belgesi</a:t>
            </a:r>
            <a:r>
              <a:rPr spc="-65" dirty="0"/>
              <a:t> </a:t>
            </a:r>
            <a:r>
              <a:rPr dirty="0"/>
              <a:t>”</a:t>
            </a:r>
            <a:r>
              <a:rPr spc="-60" dirty="0"/>
              <a:t> </a:t>
            </a:r>
            <a:r>
              <a:rPr dirty="0"/>
              <a:t>almaya</a:t>
            </a:r>
            <a:r>
              <a:rPr spc="-65" dirty="0"/>
              <a:t> </a:t>
            </a:r>
            <a:r>
              <a:rPr dirty="0"/>
              <a:t>hak</a:t>
            </a:r>
            <a:r>
              <a:rPr spc="-65" dirty="0"/>
              <a:t> </a:t>
            </a:r>
            <a:r>
              <a:rPr spc="-10" dirty="0"/>
              <a:t>kazanmıştır.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0983" y="2049779"/>
            <a:ext cx="6833616" cy="5907024"/>
          </a:xfrm>
          <a:prstGeom prst="rect">
            <a:avLst/>
          </a:prstGeom>
        </p:spPr>
      </p:pic>
      <p:pic>
        <p:nvPicPr>
          <p:cNvPr id="5" name="Resim 4" descr="metin, taç, simge, sembol, logo içeren bir resim">
            <a:extLst>
              <a:ext uri="{FF2B5EF4-FFF2-40B4-BE49-F238E27FC236}">
                <a16:creationId xmlns:a16="http://schemas.microsoft.com/office/drawing/2014/main" id="{FD5BF3C0-5F06-8B7E-1C9C-398B9170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94650"/>
            <a:ext cx="18288000" cy="2292350"/>
          </a:xfrm>
          <a:custGeom>
            <a:avLst/>
            <a:gdLst/>
            <a:ahLst/>
            <a:cxnLst/>
            <a:rect l="l" t="t" r="r" b="b"/>
            <a:pathLst>
              <a:path w="18288000" h="2292350">
                <a:moveTo>
                  <a:pt x="0" y="2292349"/>
                </a:moveTo>
                <a:lnTo>
                  <a:pt x="18288000" y="2292349"/>
                </a:lnTo>
                <a:lnTo>
                  <a:pt x="18288000" y="0"/>
                </a:lnTo>
                <a:lnTo>
                  <a:pt x="0" y="0"/>
                </a:lnTo>
                <a:lnTo>
                  <a:pt x="0" y="2292349"/>
                </a:lnTo>
                <a:close/>
              </a:path>
            </a:pathLst>
          </a:custGeom>
          <a:solidFill>
            <a:srgbClr val="EC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8729180"/>
                </a:moveTo>
                <a:lnTo>
                  <a:pt x="11918442" y="8729180"/>
                </a:lnTo>
                <a:lnTo>
                  <a:pt x="10044303" y="8729180"/>
                </a:lnTo>
                <a:lnTo>
                  <a:pt x="2061718" y="8729180"/>
                </a:lnTo>
                <a:lnTo>
                  <a:pt x="0" y="8729180"/>
                </a:lnTo>
                <a:lnTo>
                  <a:pt x="0" y="9118600"/>
                </a:lnTo>
                <a:lnTo>
                  <a:pt x="0" y="9508045"/>
                </a:lnTo>
                <a:lnTo>
                  <a:pt x="0" y="9897491"/>
                </a:lnTo>
                <a:lnTo>
                  <a:pt x="0" y="10286936"/>
                </a:lnTo>
                <a:lnTo>
                  <a:pt x="2061718" y="10286936"/>
                </a:lnTo>
                <a:lnTo>
                  <a:pt x="10044303" y="10286936"/>
                </a:lnTo>
                <a:lnTo>
                  <a:pt x="11918442" y="10286936"/>
                </a:lnTo>
                <a:lnTo>
                  <a:pt x="18288000" y="10286936"/>
                </a:lnTo>
                <a:lnTo>
                  <a:pt x="18288000" y="9897491"/>
                </a:lnTo>
                <a:lnTo>
                  <a:pt x="18288000" y="9508045"/>
                </a:lnTo>
                <a:lnTo>
                  <a:pt x="18288000" y="9118613"/>
                </a:lnTo>
                <a:lnTo>
                  <a:pt x="18288000" y="8729180"/>
                </a:lnTo>
                <a:close/>
              </a:path>
              <a:path w="18288000" h="10287000">
                <a:moveTo>
                  <a:pt x="18288000" y="6842201"/>
                </a:moveTo>
                <a:lnTo>
                  <a:pt x="11918442" y="6842201"/>
                </a:lnTo>
                <a:lnTo>
                  <a:pt x="10044303" y="6842201"/>
                </a:lnTo>
                <a:lnTo>
                  <a:pt x="2061718" y="6842201"/>
                </a:lnTo>
                <a:lnTo>
                  <a:pt x="0" y="6842201"/>
                </a:lnTo>
                <a:lnTo>
                  <a:pt x="0" y="7565314"/>
                </a:lnTo>
                <a:lnTo>
                  <a:pt x="0" y="8729154"/>
                </a:lnTo>
                <a:lnTo>
                  <a:pt x="2061718" y="8729154"/>
                </a:lnTo>
                <a:lnTo>
                  <a:pt x="10044303" y="8729154"/>
                </a:lnTo>
                <a:lnTo>
                  <a:pt x="11918442" y="8729154"/>
                </a:lnTo>
                <a:lnTo>
                  <a:pt x="18288000" y="8729154"/>
                </a:lnTo>
                <a:lnTo>
                  <a:pt x="18288000" y="8339772"/>
                </a:lnTo>
                <a:lnTo>
                  <a:pt x="18288000" y="7994586"/>
                </a:lnTo>
                <a:lnTo>
                  <a:pt x="18288000" y="7565326"/>
                </a:lnTo>
                <a:lnTo>
                  <a:pt x="18288000" y="6842201"/>
                </a:lnTo>
                <a:close/>
              </a:path>
              <a:path w="18288000" h="10287000">
                <a:moveTo>
                  <a:pt x="18288000" y="5708383"/>
                </a:moveTo>
                <a:lnTo>
                  <a:pt x="11918442" y="5708383"/>
                </a:lnTo>
                <a:lnTo>
                  <a:pt x="10044303" y="5708383"/>
                </a:lnTo>
                <a:lnTo>
                  <a:pt x="2061718" y="5708383"/>
                </a:lnTo>
                <a:lnTo>
                  <a:pt x="0" y="5708383"/>
                </a:lnTo>
                <a:lnTo>
                  <a:pt x="0" y="6842188"/>
                </a:lnTo>
                <a:lnTo>
                  <a:pt x="2061718" y="6842188"/>
                </a:lnTo>
                <a:lnTo>
                  <a:pt x="10044303" y="6842188"/>
                </a:lnTo>
                <a:lnTo>
                  <a:pt x="11918442" y="6842188"/>
                </a:lnTo>
                <a:lnTo>
                  <a:pt x="18288000" y="6842188"/>
                </a:lnTo>
                <a:lnTo>
                  <a:pt x="18288000" y="5708383"/>
                </a:lnTo>
                <a:close/>
              </a:path>
              <a:path w="18288000" h="10287000">
                <a:moveTo>
                  <a:pt x="18288000" y="4954244"/>
                </a:moveTo>
                <a:lnTo>
                  <a:pt x="11918442" y="4954244"/>
                </a:lnTo>
                <a:lnTo>
                  <a:pt x="10044303" y="4954244"/>
                </a:lnTo>
                <a:lnTo>
                  <a:pt x="2061718" y="4954244"/>
                </a:lnTo>
                <a:lnTo>
                  <a:pt x="0" y="4954244"/>
                </a:lnTo>
                <a:lnTo>
                  <a:pt x="0" y="5708332"/>
                </a:lnTo>
                <a:lnTo>
                  <a:pt x="2061718" y="5708332"/>
                </a:lnTo>
                <a:lnTo>
                  <a:pt x="10044303" y="5708332"/>
                </a:lnTo>
                <a:lnTo>
                  <a:pt x="11918442" y="5708332"/>
                </a:lnTo>
                <a:lnTo>
                  <a:pt x="18288000" y="5708332"/>
                </a:lnTo>
                <a:lnTo>
                  <a:pt x="18288000" y="4954244"/>
                </a:lnTo>
                <a:close/>
              </a:path>
              <a:path w="18288000" h="10287000">
                <a:moveTo>
                  <a:pt x="18288000" y="4176877"/>
                </a:moveTo>
                <a:lnTo>
                  <a:pt x="11918442" y="4176877"/>
                </a:lnTo>
                <a:lnTo>
                  <a:pt x="10044303" y="4176877"/>
                </a:lnTo>
                <a:lnTo>
                  <a:pt x="2061718" y="4176877"/>
                </a:lnTo>
                <a:lnTo>
                  <a:pt x="0" y="4176877"/>
                </a:lnTo>
                <a:lnTo>
                  <a:pt x="0" y="4565510"/>
                </a:lnTo>
                <a:lnTo>
                  <a:pt x="0" y="4954206"/>
                </a:lnTo>
                <a:lnTo>
                  <a:pt x="2061718" y="4954206"/>
                </a:lnTo>
                <a:lnTo>
                  <a:pt x="10044303" y="4954206"/>
                </a:lnTo>
                <a:lnTo>
                  <a:pt x="11918442" y="4954206"/>
                </a:lnTo>
                <a:lnTo>
                  <a:pt x="18288000" y="4954206"/>
                </a:lnTo>
                <a:lnTo>
                  <a:pt x="18288000" y="4565586"/>
                </a:lnTo>
                <a:lnTo>
                  <a:pt x="18288000" y="4176877"/>
                </a:lnTo>
                <a:close/>
              </a:path>
              <a:path w="18288000" h="10287000">
                <a:moveTo>
                  <a:pt x="18288000" y="3043034"/>
                </a:moveTo>
                <a:lnTo>
                  <a:pt x="11918442" y="3043034"/>
                </a:lnTo>
                <a:lnTo>
                  <a:pt x="10044303" y="3043034"/>
                </a:lnTo>
                <a:lnTo>
                  <a:pt x="2061718" y="3043034"/>
                </a:lnTo>
                <a:lnTo>
                  <a:pt x="0" y="3043034"/>
                </a:lnTo>
                <a:lnTo>
                  <a:pt x="0" y="4176839"/>
                </a:lnTo>
                <a:lnTo>
                  <a:pt x="2061718" y="4176839"/>
                </a:lnTo>
                <a:lnTo>
                  <a:pt x="10044303" y="4176839"/>
                </a:lnTo>
                <a:lnTo>
                  <a:pt x="11918442" y="4176839"/>
                </a:lnTo>
                <a:lnTo>
                  <a:pt x="18288000" y="4176839"/>
                </a:lnTo>
                <a:lnTo>
                  <a:pt x="18288000" y="3043034"/>
                </a:lnTo>
                <a:close/>
              </a:path>
              <a:path w="18288000" h="10287000">
                <a:moveTo>
                  <a:pt x="18288000" y="1520431"/>
                </a:moveTo>
                <a:lnTo>
                  <a:pt x="11918442" y="1520431"/>
                </a:lnTo>
                <a:lnTo>
                  <a:pt x="10044303" y="1520431"/>
                </a:lnTo>
                <a:lnTo>
                  <a:pt x="2061718" y="1520431"/>
                </a:lnTo>
                <a:lnTo>
                  <a:pt x="0" y="1520431"/>
                </a:lnTo>
                <a:lnTo>
                  <a:pt x="0" y="1909038"/>
                </a:lnTo>
                <a:lnTo>
                  <a:pt x="0" y="2297734"/>
                </a:lnTo>
                <a:lnTo>
                  <a:pt x="0" y="3042983"/>
                </a:lnTo>
                <a:lnTo>
                  <a:pt x="2061718" y="3042983"/>
                </a:lnTo>
                <a:lnTo>
                  <a:pt x="10044303" y="3042983"/>
                </a:lnTo>
                <a:lnTo>
                  <a:pt x="11918442" y="3042983"/>
                </a:lnTo>
                <a:lnTo>
                  <a:pt x="18288000" y="3042983"/>
                </a:lnTo>
                <a:lnTo>
                  <a:pt x="18288000" y="2297747"/>
                </a:lnTo>
                <a:lnTo>
                  <a:pt x="18288000" y="1909127"/>
                </a:lnTo>
                <a:lnTo>
                  <a:pt x="18288000" y="1520431"/>
                </a:lnTo>
                <a:close/>
              </a:path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431431"/>
                </a:lnTo>
                <a:lnTo>
                  <a:pt x="0" y="775131"/>
                </a:lnTo>
                <a:lnTo>
                  <a:pt x="0" y="1520380"/>
                </a:lnTo>
                <a:lnTo>
                  <a:pt x="2061718" y="1520380"/>
                </a:lnTo>
                <a:lnTo>
                  <a:pt x="10044303" y="1520380"/>
                </a:lnTo>
                <a:lnTo>
                  <a:pt x="11918442" y="1520380"/>
                </a:lnTo>
                <a:lnTo>
                  <a:pt x="18288000" y="1520380"/>
                </a:lnTo>
                <a:lnTo>
                  <a:pt x="18288000" y="775144"/>
                </a:lnTo>
                <a:lnTo>
                  <a:pt x="18288000" y="43148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0" y="-2"/>
          <a:ext cx="18281014" cy="10275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990">
                <a:tc gridSpan="4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TEHLİKELİ</a:t>
                      </a:r>
                      <a:r>
                        <a:rPr sz="20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ATIKLAR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635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KODU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ADI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KODU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ADI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180103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5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Enfeksiyonu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önlemek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amacı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ile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toplanmaları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bertarafı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özel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işleme</a:t>
                      </a:r>
                      <a:r>
                        <a:rPr sz="18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tabi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olan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01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33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dışındaki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pil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akümülatörler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01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dışındaki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sıvı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katı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yağlar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160601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65" dirty="0">
                          <a:latin typeface="Calibri"/>
                          <a:cs typeface="Calibri"/>
                        </a:rPr>
                        <a:t>Kurşunlu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piller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akümülatörler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Biyolojik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olarak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bozunabilir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mutfak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kantin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atıkları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(POSA)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130208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motor,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şanzıman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yağlama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yağları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285750">
                        <a:lnSpc>
                          <a:spcPts val="2480"/>
                        </a:lnSpc>
                        <a:spcBef>
                          <a:spcPts val="105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maddelerin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kalıntılarını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maddelerle</a:t>
                      </a:r>
                      <a:r>
                        <a:rPr sz="18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kontamine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olmuş ambalajlar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130113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hidrolik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yağlar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150202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1470660">
                        <a:lnSpc>
                          <a:spcPct val="114999"/>
                        </a:lnSpc>
                        <a:spcBef>
                          <a:spcPts val="120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maddelerle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kirlenmiş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emiciler,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filtre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malzemeleri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(başka</a:t>
                      </a:r>
                      <a:r>
                        <a:rPr sz="18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şekilde 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tanımlanmamış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yağfiltreleri),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temizleme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bezleri,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koruyucu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giysiler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130703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yakıtlar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070216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Zararlı</a:t>
                      </a:r>
                      <a:r>
                        <a:rPr sz="18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silikonlar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160107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Yağ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filtreleri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020108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35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maddeler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zirai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kimyasal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061302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Kullanılmış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aktif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karbon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200135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168275">
                        <a:lnSpc>
                          <a:spcPct val="114999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01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01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23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dışındaki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parçalar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ıskartaya</a:t>
                      </a:r>
                      <a:r>
                        <a:rPr sz="18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çıkmış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elektrikli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ve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elektronik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ekipmanlar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160114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055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maddeler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antifriz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sıvıları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98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Floresan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lambalar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cıva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 marR="293370">
                        <a:lnSpc>
                          <a:spcPct val="114999"/>
                        </a:lnSpc>
                        <a:spcBef>
                          <a:spcPts val="120"/>
                        </a:spcBef>
                      </a:pPr>
                      <a:r>
                        <a:rPr sz="1800" spc="-100" dirty="0">
                          <a:latin typeface="Calibri"/>
                          <a:cs typeface="Calibri"/>
                        </a:rPr>
                        <a:t>Boş</a:t>
                      </a:r>
                      <a:r>
                        <a:rPr sz="180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basınçlı</a:t>
                      </a:r>
                      <a:r>
                        <a:rPr sz="18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konteynerler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dahil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olmak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üzere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gözenekli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katı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yapı</a:t>
                      </a:r>
                      <a:r>
                        <a:rPr sz="18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(örneğin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asbest)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metalik</a:t>
                      </a:r>
                      <a:r>
                        <a:rPr sz="1800" spc="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ambalajlar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2263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080317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maddeler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atık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baskı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tonerleri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080111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Organik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çözücüler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tehlikeli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maddeler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içeren</a:t>
                      </a:r>
                      <a:r>
                        <a:rPr sz="18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atık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boya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ve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vernikler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9259">
                <a:tc gridSpan="4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TEHLİKESİZ</a:t>
                      </a:r>
                      <a:r>
                        <a:rPr sz="20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ATIKLAR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KODU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ADI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KODU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ATIK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ADI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Kağıt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karton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ambalaj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170203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Plastik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Plastik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ambalaj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170405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Demir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çelik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Metal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ambalaj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170407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Karışık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metal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200108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Biyolojik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olarak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bozunabilir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mutfak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kantin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170411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170410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dışındaki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kablolar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170201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Ahşap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150107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Cam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ambalaj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atıkları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5" name="Resim 4" descr="metin, taç, simge, sembol, logo içeren bir resim">
            <a:extLst>
              <a:ext uri="{FF2B5EF4-FFF2-40B4-BE49-F238E27FC236}">
                <a16:creationId xmlns:a16="http://schemas.microsoft.com/office/drawing/2014/main" id="{8124710D-11A0-B87A-CBDF-BAA7142AC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7488" y="7729728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7488" y="7146035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7488" y="6560819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7488" y="5977128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7488" y="5391911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7488" y="4808220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488" y="4223003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7488" y="3639311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7488" y="3054095"/>
            <a:ext cx="13187680" cy="0"/>
          </a:xfrm>
          <a:custGeom>
            <a:avLst/>
            <a:gdLst/>
            <a:ahLst/>
            <a:cxnLst/>
            <a:rect l="l" t="t" r="r" b="b"/>
            <a:pathLst>
              <a:path w="13187680">
                <a:moveTo>
                  <a:pt x="0" y="0"/>
                </a:moveTo>
                <a:lnTo>
                  <a:pt x="1318717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2832" y="8055838"/>
            <a:ext cx="336765" cy="26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7395" y="7880604"/>
            <a:ext cx="336765" cy="4434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3484" y="7523988"/>
            <a:ext cx="336765" cy="800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8047" y="7377683"/>
            <a:ext cx="336765" cy="9464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4135" y="7272515"/>
            <a:ext cx="336765" cy="1051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8700" y="7453871"/>
            <a:ext cx="336765" cy="8702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14788" y="7581887"/>
            <a:ext cx="336765" cy="7422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43915" y="3374135"/>
            <a:ext cx="338391" cy="49499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9823" y="8247829"/>
            <a:ext cx="336765" cy="762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5911" y="8206702"/>
            <a:ext cx="336765" cy="1173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70476" y="8113826"/>
            <a:ext cx="336765" cy="21026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6564" y="8020773"/>
            <a:ext cx="336765" cy="30331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01128" y="8002485"/>
            <a:ext cx="336765" cy="3216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67216" y="8084769"/>
            <a:ext cx="336765" cy="23931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31780" y="8119846"/>
            <a:ext cx="336765" cy="20424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362432" y="7027164"/>
            <a:ext cx="336765" cy="12969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58339" y="8253920"/>
            <a:ext cx="336765" cy="7016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22903" y="8237219"/>
            <a:ext cx="336765" cy="868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88991" y="8148764"/>
            <a:ext cx="336765" cy="1753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353555" y="8132102"/>
            <a:ext cx="336765" cy="19198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19643" y="8090916"/>
            <a:ext cx="336765" cy="2331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84207" y="8132102"/>
            <a:ext cx="336765" cy="19198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748771" y="8167179"/>
            <a:ext cx="338391" cy="15690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79423" y="7388338"/>
            <a:ext cx="336765" cy="93574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41420" y="8206702"/>
            <a:ext cx="336765" cy="11738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05984" y="8072628"/>
            <a:ext cx="336765" cy="25146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670547" y="8008619"/>
            <a:ext cx="338391" cy="31546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36635" y="7955267"/>
            <a:ext cx="336765" cy="36882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01200" y="8031416"/>
            <a:ext cx="336765" cy="29267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067288" y="8090916"/>
            <a:ext cx="336765" cy="2331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997939" y="6833616"/>
            <a:ext cx="336765" cy="149047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96439" y="8237219"/>
            <a:ext cx="615657" cy="8686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60932" y="8071066"/>
            <a:ext cx="261416" cy="24464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827020" y="7895831"/>
            <a:ext cx="261378" cy="41987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291584" y="7539215"/>
            <a:ext cx="261416" cy="77649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57671" y="7392911"/>
            <a:ext cx="261378" cy="92279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22235" y="7287768"/>
            <a:ext cx="261416" cy="102793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688323" y="7469111"/>
            <a:ext cx="261378" cy="84659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152888" y="7598650"/>
            <a:ext cx="261416" cy="71705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083539" y="3389376"/>
            <a:ext cx="261416" cy="49263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79448" y="8264652"/>
            <a:ext cx="262889" cy="5257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144011" y="8223505"/>
            <a:ext cx="262889" cy="9372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610100" y="8130540"/>
            <a:ext cx="262889" cy="18668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074664" y="8036000"/>
            <a:ext cx="261416" cy="27970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540752" y="8019262"/>
            <a:ext cx="261378" cy="29644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005316" y="8100059"/>
            <a:ext cx="262890" cy="21716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471404" y="8135111"/>
            <a:ext cx="262890" cy="18211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400532" y="7042404"/>
            <a:ext cx="262890" cy="127330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462528" y="8252459"/>
            <a:ext cx="262889" cy="6476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927091" y="8165592"/>
            <a:ext cx="262889" cy="15163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393179" y="8147304"/>
            <a:ext cx="262890" cy="16992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857743" y="8106156"/>
            <a:ext cx="262890" cy="21107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9322307" y="8147304"/>
            <a:ext cx="264414" cy="16992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788395" y="8182356"/>
            <a:ext cx="262890" cy="13487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719047" y="7405103"/>
            <a:ext cx="261416" cy="91060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314955" y="8252459"/>
            <a:ext cx="262889" cy="6476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779520" y="8223505"/>
            <a:ext cx="262889" cy="9372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245608" y="8089353"/>
            <a:ext cx="261378" cy="22635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10171" y="8023834"/>
            <a:ext cx="261416" cy="29187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174735" y="7972005"/>
            <a:ext cx="262890" cy="3437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640823" y="8048205"/>
            <a:ext cx="261416" cy="2675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105388" y="8106156"/>
            <a:ext cx="262890" cy="211074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237488" y="6850380"/>
            <a:ext cx="13187680" cy="1471295"/>
            <a:chOff x="1237488" y="6850380"/>
            <a:chExt cx="13187680" cy="1471295"/>
          </a:xfrm>
        </p:grpSpPr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036040" y="6850380"/>
              <a:ext cx="261378" cy="146532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237488" y="8314944"/>
              <a:ext cx="13187680" cy="0"/>
            </a:xfrm>
            <a:custGeom>
              <a:avLst/>
              <a:gdLst/>
              <a:ahLst/>
              <a:cxnLst/>
              <a:rect l="l" t="t" r="r" b="b"/>
              <a:pathLst>
                <a:path w="13187680">
                  <a:moveTo>
                    <a:pt x="0" y="0"/>
                  </a:moveTo>
                  <a:lnTo>
                    <a:pt x="1318717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3078713" y="2689097"/>
            <a:ext cx="330200" cy="641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8420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55852" y="6587997"/>
            <a:ext cx="10075545" cy="1624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12090">
              <a:lnSpc>
                <a:spcPts val="21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410</a:t>
            </a:r>
            <a:endParaRPr sz="2400">
              <a:latin typeface="Calibri"/>
              <a:cs typeface="Calibri"/>
            </a:endParaRPr>
          </a:p>
          <a:p>
            <a:pPr marL="1841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80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70</a:t>
            </a:r>
            <a:endParaRPr sz="2400">
              <a:latin typeface="Calibri"/>
              <a:cs typeface="Calibri"/>
            </a:endParaRPr>
          </a:p>
          <a:p>
            <a:pPr marL="31115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  <a:p>
            <a:pPr marL="387350">
              <a:lnSpc>
                <a:spcPts val="2690"/>
              </a:lnSpc>
              <a:spcBef>
                <a:spcPts val="1155"/>
              </a:spcBef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710</a:t>
            </a:r>
            <a:endParaRPr sz="2400">
              <a:latin typeface="Calibri"/>
              <a:cs typeface="Calibri"/>
            </a:endParaRPr>
          </a:p>
          <a:p>
            <a:pPr marL="6032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150</a:t>
            </a:r>
            <a:endParaRPr sz="2400">
              <a:latin typeface="Calibri"/>
              <a:cs typeface="Calibri"/>
            </a:endParaRPr>
          </a:p>
          <a:p>
            <a:pPr marL="3111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  <a:p>
            <a:pPr marL="60325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150</a:t>
            </a:r>
            <a:endParaRPr sz="2400">
              <a:latin typeface="Calibri"/>
              <a:cs typeface="Calibri"/>
            </a:endParaRPr>
          </a:p>
          <a:p>
            <a:pPr marL="743585">
              <a:lnSpc>
                <a:spcPts val="2690"/>
              </a:lnSpc>
              <a:spcBef>
                <a:spcPts val="1150"/>
              </a:spcBef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1320</a:t>
            </a:r>
            <a:endParaRPr sz="2400">
              <a:latin typeface="Calibri"/>
              <a:cs typeface="Calibri"/>
            </a:endParaRPr>
          </a:p>
          <a:p>
            <a:pPr marL="153670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310</a:t>
            </a:r>
            <a:endParaRPr sz="2400">
              <a:latin typeface="Calibri"/>
              <a:cs typeface="Calibri"/>
            </a:endParaRPr>
          </a:p>
          <a:p>
            <a:pPr marL="11874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250</a:t>
            </a:r>
            <a:endParaRPr sz="2400">
              <a:latin typeface="Calibri"/>
              <a:cs typeface="Calibri"/>
            </a:endParaRPr>
          </a:p>
          <a:p>
            <a:pPr marL="194310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380</a:t>
            </a:r>
            <a:endParaRPr sz="2400">
              <a:latin typeface="Calibri"/>
              <a:cs typeface="Calibri"/>
            </a:endParaRPr>
          </a:p>
          <a:p>
            <a:pPr marL="889635">
              <a:lnSpc>
                <a:spcPts val="2690"/>
              </a:lnSpc>
              <a:spcBef>
                <a:spcPts val="1155"/>
              </a:spcBef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1570</a:t>
            </a:r>
            <a:endParaRPr sz="2400">
              <a:latin typeface="Calibri"/>
              <a:cs typeface="Calibri"/>
            </a:endParaRPr>
          </a:p>
          <a:p>
            <a:pPr marL="24701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470</a:t>
            </a:r>
            <a:endParaRPr sz="2400">
              <a:latin typeface="Calibri"/>
              <a:cs typeface="Calibri"/>
            </a:endParaRPr>
          </a:p>
          <a:p>
            <a:pPr marL="135890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280</a:t>
            </a:r>
            <a:endParaRPr sz="2400">
              <a:latin typeface="Calibri"/>
              <a:cs typeface="Calibri"/>
            </a:endParaRPr>
          </a:p>
          <a:p>
            <a:pPr marL="259079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490</a:t>
            </a:r>
            <a:endParaRPr sz="2400">
              <a:latin typeface="Calibri"/>
              <a:cs typeface="Calibri"/>
            </a:endParaRPr>
          </a:p>
          <a:p>
            <a:pPr marL="995044">
              <a:lnSpc>
                <a:spcPts val="2690"/>
              </a:lnSpc>
              <a:spcBef>
                <a:spcPts val="1155"/>
              </a:spcBef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1750</a:t>
            </a:r>
            <a:endParaRPr sz="2400">
              <a:latin typeface="Calibri"/>
              <a:cs typeface="Calibri"/>
            </a:endParaRPr>
          </a:p>
          <a:p>
            <a:pPr marL="26479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  <a:p>
            <a:pPr marL="17716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350</a:t>
            </a:r>
            <a:endParaRPr sz="2400">
              <a:latin typeface="Calibri"/>
              <a:cs typeface="Calibri"/>
            </a:endParaRPr>
          </a:p>
          <a:p>
            <a:pPr marL="311150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580</a:t>
            </a:r>
            <a:endParaRPr sz="2400">
              <a:latin typeface="Calibri"/>
              <a:cs typeface="Calibri"/>
            </a:endParaRPr>
          </a:p>
          <a:p>
            <a:pPr marL="813435">
              <a:lnSpc>
                <a:spcPts val="2690"/>
              </a:lnSpc>
              <a:spcBef>
                <a:spcPts val="1155"/>
              </a:spcBef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1440</a:t>
            </a:r>
            <a:endParaRPr sz="2400">
              <a:latin typeface="Calibri"/>
              <a:cs typeface="Calibri"/>
            </a:endParaRPr>
          </a:p>
          <a:p>
            <a:pPr marL="182880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360</a:t>
            </a:r>
            <a:endParaRPr sz="2400">
              <a:latin typeface="Calibri"/>
              <a:cs typeface="Calibri"/>
            </a:endParaRPr>
          </a:p>
          <a:p>
            <a:pPr marL="135890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280</a:t>
            </a:r>
            <a:endParaRPr sz="2400">
              <a:latin typeface="Calibri"/>
              <a:cs typeface="Calibri"/>
            </a:endParaRPr>
          </a:p>
          <a:p>
            <a:pPr marL="235585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450</a:t>
            </a:r>
            <a:endParaRPr sz="2400">
              <a:latin typeface="Calibri"/>
              <a:cs typeface="Calibri"/>
            </a:endParaRPr>
          </a:p>
          <a:p>
            <a:pPr marL="685165">
              <a:lnSpc>
                <a:spcPts val="2690"/>
              </a:lnSpc>
              <a:spcBef>
                <a:spcPts val="1155"/>
              </a:spcBef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1220</a:t>
            </a:r>
            <a:endParaRPr sz="2400">
              <a:latin typeface="Calibri"/>
              <a:cs typeface="Calibri"/>
            </a:endParaRPr>
          </a:p>
          <a:p>
            <a:pPr marL="14795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300</a:t>
            </a:r>
            <a:endParaRPr sz="2400">
              <a:latin typeface="Calibri"/>
              <a:cs typeface="Calibri"/>
            </a:endParaRPr>
          </a:p>
          <a:p>
            <a:pPr marL="100965">
              <a:lnSpc>
                <a:spcPts val="250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220</a:t>
            </a:r>
            <a:endParaRPr sz="2400">
              <a:latin typeface="Calibri"/>
              <a:cs typeface="Calibri"/>
            </a:endParaRPr>
          </a:p>
          <a:p>
            <a:pPr marL="177165">
              <a:lnSpc>
                <a:spcPts val="2690"/>
              </a:lnSpc>
            </a:pP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350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396340" y="6149721"/>
            <a:ext cx="965835" cy="1196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74650">
              <a:lnSpc>
                <a:spcPts val="2190"/>
              </a:lnSpc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2170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500"/>
              </a:lnSpc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1550</a:t>
            </a:r>
            <a:endParaRPr sz="2400">
              <a:latin typeface="Calibri"/>
              <a:cs typeface="Calibri"/>
            </a:endParaRPr>
          </a:p>
          <a:p>
            <a:pPr marL="567690">
              <a:lnSpc>
                <a:spcPts val="2690"/>
              </a:lnSpc>
            </a:pP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2500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63369" y="8481821"/>
            <a:ext cx="813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Nis.24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46907" y="8481821"/>
            <a:ext cx="97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May.24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460875" y="8481821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Haz.24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882132" y="8481821"/>
            <a:ext cx="968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Tem.24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369422" y="8481821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Eki.24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800458" y="8481821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Kas.24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130530" y="8481821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TOPLAM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817489" y="2155062"/>
            <a:ext cx="662813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dirty="0">
                <a:solidFill>
                  <a:srgbClr val="585858"/>
                </a:solidFill>
              </a:rPr>
              <a:t>AMBALAJ</a:t>
            </a:r>
            <a:r>
              <a:rPr sz="2850" spc="30" dirty="0">
                <a:solidFill>
                  <a:srgbClr val="585858"/>
                </a:solidFill>
              </a:rPr>
              <a:t> </a:t>
            </a:r>
            <a:r>
              <a:rPr sz="2850" dirty="0">
                <a:solidFill>
                  <a:srgbClr val="585858"/>
                </a:solidFill>
              </a:rPr>
              <a:t>KULLANIM</a:t>
            </a:r>
            <a:r>
              <a:rPr sz="2850" spc="15" dirty="0">
                <a:solidFill>
                  <a:srgbClr val="585858"/>
                </a:solidFill>
              </a:rPr>
              <a:t> </a:t>
            </a:r>
            <a:r>
              <a:rPr sz="2850" spc="-10" dirty="0">
                <a:solidFill>
                  <a:srgbClr val="585858"/>
                </a:solidFill>
              </a:rPr>
              <a:t>MİKTARLARI(KG)</a:t>
            </a:r>
            <a:r>
              <a:rPr sz="2850" spc="25" dirty="0">
                <a:solidFill>
                  <a:srgbClr val="585858"/>
                </a:solidFill>
              </a:rPr>
              <a:t> </a:t>
            </a:r>
            <a:r>
              <a:rPr sz="2850" spc="-20" dirty="0">
                <a:solidFill>
                  <a:srgbClr val="585858"/>
                </a:solidFill>
              </a:rPr>
              <a:t>2024</a:t>
            </a:r>
            <a:endParaRPr sz="2850" dirty="0"/>
          </a:p>
        </p:txBody>
      </p:sp>
      <p:pic>
        <p:nvPicPr>
          <p:cNvPr id="87" name="object 8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641592" y="9215628"/>
            <a:ext cx="174498" cy="17449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940040" y="9215628"/>
            <a:ext cx="172974" cy="174497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6879717" y="8481821"/>
            <a:ext cx="2809240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9905">
              <a:lnSpc>
                <a:spcPct val="100000"/>
              </a:lnSpc>
              <a:spcBef>
                <a:spcPts val="100"/>
              </a:spcBef>
              <a:tabLst>
                <a:tab pos="2037714" algn="l"/>
              </a:tabLst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Ağu.24</a:t>
            </a:r>
            <a:r>
              <a:rPr sz="24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Eyl.24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1310005" algn="l"/>
              </a:tabLst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KAĞIT</a:t>
            </a:r>
            <a:r>
              <a:rPr sz="24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PLASTİK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0" name="object 9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477756" y="9215628"/>
            <a:ext cx="174498" cy="17449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878311" y="9215628"/>
            <a:ext cx="174498" cy="174497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9716516" y="9073388"/>
            <a:ext cx="2038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2240" algn="l"/>
              </a:tabLst>
            </a:pP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METAL</a:t>
            </a:r>
            <a:r>
              <a:rPr sz="24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400" b="1" spc="-25" dirty="0">
                <a:solidFill>
                  <a:srgbClr val="585858"/>
                </a:solidFill>
                <a:latin typeface="Calibri"/>
                <a:cs typeface="Calibri"/>
              </a:rPr>
              <a:t>CAM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3" name="Resim 92" descr="metin, taç, simge, sembol, logo içeren bir resim">
            <a:extLst>
              <a:ext uri="{FF2B5EF4-FFF2-40B4-BE49-F238E27FC236}">
                <a16:creationId xmlns:a16="http://schemas.microsoft.com/office/drawing/2014/main" id="{7E9CB367-96F8-FF57-5C62-9D3F958527D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D6A7C338-DDE3-4AAB-C9EA-D71D9143A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530451"/>
              </p:ext>
            </p:extLst>
          </p:nvPr>
        </p:nvGraphicFramePr>
        <p:xfrm>
          <a:off x="2743200" y="723900"/>
          <a:ext cx="12954000" cy="92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0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E416FACD-110A-4924-18C9-F90C2DB65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161381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02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3269" y="16256"/>
            <a:ext cx="14962531" cy="1963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Calibri"/>
                <a:cs typeface="Calibri"/>
              </a:rPr>
              <a:t>Bölgenin</a:t>
            </a:r>
            <a:r>
              <a:rPr sz="2000" b="1" i="1" spc="-80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Ticari</a:t>
            </a:r>
            <a:r>
              <a:rPr sz="2000" b="1" i="1" spc="-95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Hacmine</a:t>
            </a:r>
            <a:r>
              <a:rPr sz="2000" b="1" i="1" spc="-30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Katkı</a:t>
            </a:r>
            <a:r>
              <a:rPr sz="2000" b="1" i="1" spc="-75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Sağlanması;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2000" spc="-10" dirty="0">
                <a:latin typeface="Calibri"/>
                <a:cs typeface="Calibri"/>
              </a:rPr>
              <a:t>Yakın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bölgelerde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bulunan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çalışılmaya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özen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gösterilmektedir.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Otelimizin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misafir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75" dirty="0">
                <a:latin typeface="Calibri"/>
                <a:cs typeface="Calibri"/>
              </a:rPr>
              <a:t>çalışan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hacmi,</a:t>
            </a:r>
            <a:r>
              <a:rPr sz="2000" spc="39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bulunduğumuz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bölge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anlamda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8878570" algn="l"/>
              </a:tabLst>
            </a:pPr>
            <a:r>
              <a:rPr sz="2000" dirty="0">
                <a:latin typeface="Calibri"/>
                <a:cs typeface="Calibri"/>
              </a:rPr>
              <a:t>insan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potansiyeli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yaratıp,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bölge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nüfusunu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artırmaktadır.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Yakın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belde,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ilçe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illerden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5" dirty="0">
                <a:latin typeface="Calibri"/>
                <a:cs typeface="Calibri"/>
              </a:rPr>
              <a:t>çalışanların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istihdam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edilmesi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bölgede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ekonomik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kalkınmaya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3" name="Grafik 2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5337"/>
              </p:ext>
            </p:extLst>
          </p:nvPr>
        </p:nvGraphicFramePr>
        <p:xfrm>
          <a:off x="2209800" y="2324100"/>
          <a:ext cx="12344400" cy="647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4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9913" y="4424552"/>
            <a:ext cx="5393055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Calibri"/>
                <a:cs typeface="Calibri"/>
              </a:rPr>
              <a:t>PERSONEL</a:t>
            </a:r>
            <a:r>
              <a:rPr sz="4400" b="1" spc="-35" dirty="0">
                <a:latin typeface="Calibri"/>
                <a:cs typeface="Calibri"/>
              </a:rPr>
              <a:t> </a:t>
            </a:r>
            <a:r>
              <a:rPr sz="4400" b="1" dirty="0">
                <a:latin typeface="Calibri"/>
                <a:cs typeface="Calibri"/>
              </a:rPr>
              <a:t>VE</a:t>
            </a:r>
            <a:r>
              <a:rPr sz="4400" b="1" spc="-25" dirty="0">
                <a:latin typeface="Calibri"/>
                <a:cs typeface="Calibri"/>
              </a:rPr>
              <a:t> </a:t>
            </a:r>
            <a:r>
              <a:rPr sz="4400" b="1" spc="-10" dirty="0">
                <a:latin typeface="Calibri"/>
                <a:cs typeface="Calibri"/>
              </a:rPr>
              <a:t>ÇALIŞMA</a:t>
            </a:r>
            <a:endParaRPr sz="4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4400" b="1" spc="-25" dirty="0">
                <a:latin typeface="Calibri"/>
                <a:cs typeface="Calibri"/>
              </a:rPr>
              <a:t>HAYATI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3629" y="397001"/>
            <a:ext cx="7583170" cy="86461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marR="74295" indent="-342900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Azura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Deluxe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Resort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Hotel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ruhunda,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bizi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biz </a:t>
            </a:r>
            <a:r>
              <a:rPr sz="2800" dirty="0">
                <a:latin typeface="Calibri"/>
                <a:cs typeface="Calibri"/>
              </a:rPr>
              <a:t>yapan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önemli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kaynak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çalışanlarımızdır.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Bunun farkında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çalışanlarımızın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sosyal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yan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2370"/>
              </a:lnSpc>
            </a:pPr>
            <a:r>
              <a:rPr sz="2800" dirty="0">
                <a:latin typeface="Calibri"/>
                <a:cs typeface="Calibri"/>
              </a:rPr>
              <a:t>hakları,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yönetimleri,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ödüllendirilmeleri,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eğitim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kariyer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yönetimi,</a:t>
            </a:r>
            <a:endParaRPr sz="2800">
              <a:latin typeface="Calibri"/>
              <a:cs typeface="Calibri"/>
            </a:endParaRPr>
          </a:p>
          <a:p>
            <a:pPr marL="355600" marR="5080">
              <a:lnSpc>
                <a:spcPts val="2690"/>
              </a:lnSpc>
              <a:spcBef>
                <a:spcPts val="310"/>
              </a:spcBef>
            </a:pPr>
            <a:r>
              <a:rPr sz="2800" dirty="0">
                <a:latin typeface="Calibri"/>
                <a:cs typeface="Calibri"/>
              </a:rPr>
              <a:t>çalışan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güvenliği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gibi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konular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daima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önceliğimizdir. </a:t>
            </a:r>
            <a:r>
              <a:rPr sz="2800" dirty="0">
                <a:latin typeface="Calibri"/>
                <a:cs typeface="Calibri"/>
              </a:rPr>
              <a:t>Otelimizde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Sürdürülebilirlik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yaklaşımının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ayrılmaz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parçası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değerlendirilen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personellerin</a:t>
            </a:r>
            <a:endParaRPr sz="2800">
              <a:latin typeface="Calibri"/>
              <a:cs typeface="Calibri"/>
            </a:endParaRPr>
          </a:p>
          <a:p>
            <a:pPr marL="355600" marR="481330">
              <a:lnSpc>
                <a:spcPct val="80000"/>
              </a:lnSpc>
              <a:spcBef>
                <a:spcPts val="20"/>
              </a:spcBef>
            </a:pPr>
            <a:r>
              <a:rPr sz="2800" spc="-10" dirty="0">
                <a:latin typeface="Calibri"/>
                <a:cs typeface="Calibri"/>
              </a:rPr>
              <a:t>bilinçlendirilmesi,</a:t>
            </a:r>
            <a:r>
              <a:rPr sz="2800" dirty="0">
                <a:latin typeface="Calibri"/>
                <a:cs typeface="Calibri"/>
              </a:rPr>
              <a:t> sürece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dahil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olabilmeleri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için </a:t>
            </a:r>
            <a:r>
              <a:rPr sz="2800" dirty="0">
                <a:latin typeface="Calibri"/>
                <a:cs typeface="Calibri"/>
              </a:rPr>
              <a:t>fırsatlar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verilmesi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gelişim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fırsatlarına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katkıda</a:t>
            </a:r>
            <a:endParaRPr sz="2800">
              <a:latin typeface="Calibri"/>
              <a:cs typeface="Calibri"/>
            </a:endParaRPr>
          </a:p>
          <a:p>
            <a:pPr marL="355600" marR="276860">
              <a:lnSpc>
                <a:spcPct val="80000"/>
              </a:lnSpc>
            </a:pPr>
            <a:r>
              <a:rPr sz="2800" dirty="0">
                <a:latin typeface="Calibri"/>
                <a:cs typeface="Calibri"/>
              </a:rPr>
              <a:t>bulunabilmeleri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oldukça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değerlidir.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bağlamda </a:t>
            </a:r>
            <a:r>
              <a:rPr sz="2800" dirty="0">
                <a:latin typeface="Calibri"/>
                <a:cs typeface="Calibri"/>
              </a:rPr>
              <a:t>yıllık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eğitim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planlamalarımızda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</a:t>
            </a:r>
            <a:endParaRPr sz="2800">
              <a:latin typeface="Calibri"/>
              <a:cs typeface="Calibri"/>
            </a:endParaRPr>
          </a:p>
          <a:p>
            <a:pPr marL="355600" marR="1052195">
              <a:lnSpc>
                <a:spcPct val="80000"/>
              </a:lnSpc>
            </a:pPr>
            <a:r>
              <a:rPr sz="2800" spc="-20" dirty="0">
                <a:latin typeface="Calibri"/>
                <a:cs typeface="Calibri"/>
              </a:rPr>
              <a:t>oryantasyonlarımızda;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sosyal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haklar,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yerel istihdamın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desteklenmesi,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doğal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yaşamın korunması,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vahşi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yaşamı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destekleme,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yakın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2355"/>
              </a:lnSpc>
            </a:pPr>
            <a:r>
              <a:rPr sz="2800" dirty="0">
                <a:latin typeface="Calibri"/>
                <a:cs typeface="Calibri"/>
              </a:rPr>
              <a:t>çevrenin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tarihi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turistik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yerleri,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kültürel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zenginliği,</a:t>
            </a:r>
            <a:endParaRPr sz="2800">
              <a:latin typeface="Calibri"/>
              <a:cs typeface="Calibri"/>
            </a:endParaRPr>
          </a:p>
          <a:p>
            <a:pPr marL="355600" marR="571500">
              <a:lnSpc>
                <a:spcPct val="80000"/>
              </a:lnSpc>
              <a:spcBef>
                <a:spcPts val="340"/>
              </a:spcBef>
            </a:pPr>
            <a:r>
              <a:rPr sz="2800" spc="-10" dirty="0">
                <a:latin typeface="Calibri"/>
                <a:cs typeface="Calibri"/>
              </a:rPr>
              <a:t>ekolojik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çeşitliliği,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enerji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tasarrufu,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çevre </a:t>
            </a:r>
            <a:r>
              <a:rPr sz="2800" spc="-20" dirty="0">
                <a:latin typeface="Calibri"/>
                <a:cs typeface="Calibri"/>
              </a:rPr>
              <a:t>faaliyetleri-</a:t>
            </a:r>
            <a:r>
              <a:rPr sz="2800" dirty="0">
                <a:latin typeface="Calibri"/>
                <a:cs typeface="Calibri"/>
              </a:rPr>
              <a:t>geri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dönüşüm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sistemimiz,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yerel kaynaklara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yönelim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gibi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eğitim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konularımız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yer </a:t>
            </a:r>
            <a:r>
              <a:rPr sz="2800" dirty="0">
                <a:latin typeface="Calibri"/>
                <a:cs typeface="Calibri"/>
              </a:rPr>
              <a:t>almakta,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işletme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içerisinde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sürdürülebilirlik</a:t>
            </a:r>
            <a:endParaRPr sz="2800">
              <a:latin typeface="Calibri"/>
              <a:cs typeface="Calibri"/>
            </a:endParaRPr>
          </a:p>
          <a:p>
            <a:pPr marL="355600" marR="130175">
              <a:lnSpc>
                <a:spcPct val="80000"/>
              </a:lnSpc>
            </a:pPr>
            <a:r>
              <a:rPr sz="2800" spc="-10" dirty="0">
                <a:latin typeface="Calibri"/>
                <a:cs typeface="Calibri"/>
              </a:rPr>
              <a:t>felsefesinin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yaygınlaştırılması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çalışılmaktadır. </a:t>
            </a:r>
            <a:r>
              <a:rPr sz="2800" spc="-20" dirty="0">
                <a:latin typeface="Calibri"/>
                <a:cs typeface="Calibri"/>
              </a:rPr>
              <a:t>Tüm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bunların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yanı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sıra,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gerek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oryantasyon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eğitimi </a:t>
            </a:r>
            <a:r>
              <a:rPr sz="2800" dirty="0">
                <a:latin typeface="Calibri"/>
                <a:cs typeface="Calibri"/>
              </a:rPr>
              <a:t>gerek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yıllık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eğitim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ihtiyaçlarına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göre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belirlenen </a:t>
            </a:r>
            <a:r>
              <a:rPr sz="2800" dirty="0">
                <a:latin typeface="Calibri"/>
                <a:cs typeface="Calibri"/>
              </a:rPr>
              <a:t>eğitimler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farkındalıkların</a:t>
            </a:r>
            <a:r>
              <a:rPr sz="2800" dirty="0">
                <a:latin typeface="Calibri"/>
                <a:cs typeface="Calibri"/>
              </a:rPr>
              <a:t> her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anlamda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2690"/>
              </a:lnSpc>
            </a:pPr>
            <a:r>
              <a:rPr sz="2800" dirty="0">
                <a:latin typeface="Calibri"/>
                <a:cs typeface="Calibri"/>
              </a:rPr>
              <a:t>arttırılması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hedeflenmektedir.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7069B682-92CA-F4BB-04F7-A93F568F8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2329" y="470408"/>
            <a:ext cx="5857240" cy="84753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5600" marR="285750" indent="-343535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20" dirty="0">
                <a:latin typeface="Calibri"/>
                <a:cs typeface="Calibri"/>
              </a:rPr>
              <a:t>Tüm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çalışanlarımızın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motivasyonunu </a:t>
            </a:r>
            <a:r>
              <a:rPr sz="2800" dirty="0">
                <a:latin typeface="Calibri"/>
                <a:cs typeface="Calibri"/>
              </a:rPr>
              <a:t>arttırmak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ekip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ruhunu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yaşatmak </a:t>
            </a:r>
            <a:r>
              <a:rPr sz="2800" dirty="0">
                <a:latin typeface="Calibri"/>
                <a:cs typeface="Calibri"/>
              </a:rPr>
              <a:t>adına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sıklıkla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organizasyonlar planlanmakta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3025"/>
              </a:lnSpc>
            </a:pPr>
            <a:r>
              <a:rPr sz="2800" spc="-10" dirty="0">
                <a:latin typeface="Calibri"/>
                <a:cs typeface="Calibri"/>
              </a:rPr>
              <a:t>gerçekleştirilmektedir.</a:t>
            </a:r>
            <a:endParaRPr sz="2800">
              <a:latin typeface="Calibri"/>
              <a:cs typeface="Calibri"/>
            </a:endParaRPr>
          </a:p>
          <a:p>
            <a:pPr marL="355600" marR="473075" indent="-343535">
              <a:lnSpc>
                <a:spcPts val="302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25" dirty="0">
                <a:latin typeface="Calibri"/>
                <a:cs typeface="Calibri"/>
              </a:rPr>
              <a:t>Bizler,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çalışanlarımıza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gelişim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fırsatı </a:t>
            </a:r>
            <a:r>
              <a:rPr sz="2800" dirty="0">
                <a:latin typeface="Calibri"/>
                <a:cs typeface="Calibri"/>
              </a:rPr>
              <a:t>sunmanın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önemli</a:t>
            </a:r>
            <a:endParaRPr sz="2800">
              <a:latin typeface="Calibri"/>
              <a:cs typeface="Calibri"/>
            </a:endParaRPr>
          </a:p>
          <a:p>
            <a:pPr marL="355600" marR="375285">
              <a:lnSpc>
                <a:spcPts val="3030"/>
              </a:lnSpc>
            </a:pPr>
            <a:r>
              <a:rPr sz="2800" spc="-10" dirty="0">
                <a:latin typeface="Calibri"/>
                <a:cs typeface="Calibri"/>
              </a:rPr>
              <a:t>sorumluluklarımızdan </a:t>
            </a:r>
            <a:r>
              <a:rPr sz="2800" dirty="0">
                <a:latin typeface="Calibri"/>
                <a:cs typeface="Calibri"/>
              </a:rPr>
              <a:t>biri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olduğunu </a:t>
            </a:r>
            <a:r>
              <a:rPr sz="2800" spc="-30" dirty="0">
                <a:latin typeface="Calibri"/>
                <a:cs typeface="Calibri"/>
              </a:rPr>
              <a:t>biliyor,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çalışanlarımızın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kendilerini</a:t>
            </a:r>
            <a:endParaRPr sz="2800">
              <a:latin typeface="Calibri"/>
              <a:cs typeface="Calibri"/>
            </a:endParaRPr>
          </a:p>
          <a:p>
            <a:pPr marL="355600" marR="5080">
              <a:lnSpc>
                <a:spcPts val="3020"/>
              </a:lnSpc>
            </a:pPr>
            <a:r>
              <a:rPr sz="2800" spc="-10" dirty="0">
                <a:latin typeface="Calibri"/>
                <a:cs typeface="Calibri"/>
              </a:rPr>
              <a:t>geliştirdiklerinde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yaptıkları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işlerde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fark </a:t>
            </a:r>
            <a:r>
              <a:rPr sz="2800" spc="-10" dirty="0">
                <a:latin typeface="Calibri"/>
                <a:cs typeface="Calibri"/>
              </a:rPr>
              <a:t>yaratacaklarına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başarılarının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2985"/>
              </a:lnSpc>
            </a:pPr>
            <a:r>
              <a:rPr sz="2800" dirty="0">
                <a:latin typeface="Calibri"/>
                <a:cs typeface="Calibri"/>
              </a:rPr>
              <a:t>artacağına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inanıyoruz.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Bu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sorumluluğumuz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kapsamında;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19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20" dirty="0">
                <a:latin typeface="Calibri"/>
                <a:cs typeface="Calibri"/>
              </a:rPr>
              <a:t>Ayın/Yılın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Personeli-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Örnek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3025"/>
              </a:lnSpc>
            </a:pPr>
            <a:r>
              <a:rPr sz="2800" dirty="0">
                <a:latin typeface="Calibri"/>
                <a:cs typeface="Calibri"/>
              </a:rPr>
              <a:t>çalışanlarımızın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aday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gösterildiği</a:t>
            </a:r>
            <a:endParaRPr sz="2800">
              <a:latin typeface="Calibri"/>
              <a:cs typeface="Calibri"/>
            </a:endParaRPr>
          </a:p>
          <a:p>
            <a:pPr marL="355600" marR="273050">
              <a:lnSpc>
                <a:spcPts val="3020"/>
              </a:lnSpc>
              <a:spcBef>
                <a:spcPts val="215"/>
              </a:spcBef>
            </a:pPr>
            <a:r>
              <a:rPr sz="2800" dirty="0">
                <a:latin typeface="Calibri"/>
                <a:cs typeface="Calibri"/>
              </a:rPr>
              <a:t>süreçte,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önerilen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adaylar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içerisinden </a:t>
            </a:r>
            <a:r>
              <a:rPr sz="2800" dirty="0">
                <a:latin typeface="Calibri"/>
                <a:cs typeface="Calibri"/>
              </a:rPr>
              <a:t>seçilen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ayın/yılın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çalışanı </a:t>
            </a:r>
            <a:r>
              <a:rPr sz="2800" dirty="0">
                <a:latin typeface="Calibri"/>
                <a:cs typeface="Calibri"/>
              </a:rPr>
              <a:t>unvanı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ödüllendirilir.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190"/>
              </a:lnSpc>
              <a:spcBef>
                <a:spcPts val="30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ay,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ayda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doğan</a:t>
            </a:r>
            <a:endParaRPr sz="2800">
              <a:latin typeface="Calibri"/>
              <a:cs typeface="Calibri"/>
            </a:endParaRPr>
          </a:p>
          <a:p>
            <a:pPr marL="355600" marR="1104265">
              <a:lnSpc>
                <a:spcPts val="3020"/>
              </a:lnSpc>
              <a:spcBef>
                <a:spcPts val="215"/>
              </a:spcBef>
            </a:pPr>
            <a:r>
              <a:rPr sz="2800" spc="-10" dirty="0">
                <a:latin typeface="Calibri"/>
                <a:cs typeface="Calibri"/>
              </a:rPr>
              <a:t>personellerimizin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doğum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günü </a:t>
            </a:r>
            <a:r>
              <a:rPr sz="2800" dirty="0">
                <a:latin typeface="Calibri"/>
                <a:cs typeface="Calibri"/>
              </a:rPr>
              <a:t>kutlamaları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yapılır.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71104" y="0"/>
            <a:ext cx="10217150" cy="10287000"/>
            <a:chOff x="8071104" y="0"/>
            <a:chExt cx="1021715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1104" y="0"/>
              <a:ext cx="9909810" cy="99707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15300" y="0"/>
              <a:ext cx="10172700" cy="10287000"/>
            </a:xfrm>
            <a:custGeom>
              <a:avLst/>
              <a:gdLst/>
              <a:ahLst/>
              <a:cxnLst/>
              <a:rect l="l" t="t" r="r" b="b"/>
              <a:pathLst>
                <a:path w="10172700" h="10287000">
                  <a:moveTo>
                    <a:pt x="101727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10172700" y="10287000"/>
                  </a:lnTo>
                  <a:lnTo>
                    <a:pt x="1017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2473451"/>
              <a:ext cx="8001000" cy="5340096"/>
            </a:xfrm>
            <a:prstGeom prst="rect">
              <a:avLst/>
            </a:prstGeom>
          </p:spPr>
        </p:pic>
      </p:grp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BE25B66F-7DDA-746E-5118-06A78E1A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5506" y="2001774"/>
            <a:ext cx="407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KÜLTÜREL</a:t>
            </a:r>
            <a:r>
              <a:rPr spc="-170" dirty="0"/>
              <a:t> </a:t>
            </a:r>
            <a:r>
              <a:rPr spc="-25" dirty="0"/>
              <a:t>TANITIM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282442"/>
            <a:ext cx="7232650" cy="556323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55600" marR="210185" indent="-342900">
              <a:lnSpc>
                <a:spcPts val="2270"/>
              </a:lnSpc>
              <a:spcBef>
                <a:spcPts val="384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dirty="0">
                <a:latin typeface="Calibri"/>
                <a:cs typeface="Calibri"/>
              </a:rPr>
              <a:t>Azura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Deluxe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Resort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Hotel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Yabancı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misafirlerine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mutfağının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eşsiz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yemeklerini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büfelerinde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La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Carte restoranlarında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sunmaktadır.</a:t>
            </a:r>
            <a:endParaRPr sz="2100">
              <a:latin typeface="Calibri"/>
              <a:cs typeface="Calibri"/>
            </a:endParaRPr>
          </a:p>
          <a:p>
            <a:pPr marL="355600" marR="337820" indent="-342900">
              <a:lnSpc>
                <a:spcPts val="2270"/>
              </a:lnSpc>
              <a:spcBef>
                <a:spcPts val="495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dirty="0">
                <a:latin typeface="Calibri"/>
                <a:cs typeface="Calibri"/>
              </a:rPr>
              <a:t>Ayrıca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haftanın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günü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Gecesi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konsepti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ile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misafirlerini ağırlamaktadır.</a:t>
            </a:r>
            <a:endParaRPr sz="2100">
              <a:latin typeface="Calibri"/>
              <a:cs typeface="Calibri"/>
            </a:endParaRPr>
          </a:p>
          <a:p>
            <a:pPr marL="354965" indent="-342265">
              <a:lnSpc>
                <a:spcPts val="2395"/>
              </a:lnSpc>
              <a:spcBef>
                <a:spcPts val="215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spc="-25" dirty="0">
                <a:latin typeface="Calibri"/>
                <a:cs typeface="Calibri"/>
              </a:rPr>
              <a:t>Tesisimizde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yöre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kadınları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tarafından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açması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Gözleme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sunumu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yapılmaktadır.</a:t>
            </a:r>
            <a:endParaRPr sz="2100">
              <a:latin typeface="Calibri"/>
              <a:cs typeface="Calibri"/>
            </a:endParaRPr>
          </a:p>
          <a:p>
            <a:pPr marL="354965" indent="-342265">
              <a:lnSpc>
                <a:spcPts val="2395"/>
              </a:lnSpc>
              <a:spcBef>
                <a:spcPts val="254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dirty="0">
                <a:latin typeface="Calibri"/>
                <a:cs typeface="Calibri"/>
              </a:rPr>
              <a:t>Azura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Deluxe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Resort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Hotel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Müzikleri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ile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270"/>
              </a:lnSpc>
            </a:pPr>
            <a:r>
              <a:rPr sz="2100" dirty="0">
                <a:latin typeface="Calibri"/>
                <a:cs typeface="Calibri"/>
              </a:rPr>
              <a:t>kültürüne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ait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dans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gösterilerini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ağırladığı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Yabancı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misafirlerine</a:t>
            </a:r>
            <a:r>
              <a:rPr sz="2100" spc="-114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sahnelemektedir.</a:t>
            </a:r>
            <a:endParaRPr sz="2100">
              <a:latin typeface="Calibri"/>
              <a:cs typeface="Calibri"/>
            </a:endParaRPr>
          </a:p>
          <a:p>
            <a:pPr marL="355600" marR="667385" indent="-342900">
              <a:lnSpc>
                <a:spcPts val="227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dirty="0">
                <a:latin typeface="Calibri"/>
                <a:cs typeface="Calibri"/>
              </a:rPr>
              <a:t>Dini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Milli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Bayramlar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Yabancı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misafirlerimizle </a:t>
            </a:r>
            <a:r>
              <a:rPr sz="2100" dirty="0">
                <a:latin typeface="Calibri"/>
                <a:cs typeface="Calibri"/>
              </a:rPr>
              <a:t>birlikte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özel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kutlama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programları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yapılmaktadır.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Ramazan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110"/>
              </a:lnSpc>
            </a:pPr>
            <a:r>
              <a:rPr sz="2100" dirty="0">
                <a:latin typeface="Calibri"/>
                <a:cs typeface="Calibri"/>
              </a:rPr>
              <a:t>Bayramı,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Kurban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Bayramı,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23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Nisan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Ulusal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Egemenlik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Çocuk</a:t>
            </a:r>
            <a:endParaRPr sz="2100">
              <a:latin typeface="Calibri"/>
              <a:cs typeface="Calibri"/>
            </a:endParaRPr>
          </a:p>
          <a:p>
            <a:pPr marL="355600" marR="5080">
              <a:lnSpc>
                <a:spcPts val="2270"/>
              </a:lnSpc>
              <a:spcBef>
                <a:spcPts val="155"/>
              </a:spcBef>
            </a:pPr>
            <a:r>
              <a:rPr sz="2100" dirty="0">
                <a:latin typeface="Calibri"/>
                <a:cs typeface="Calibri"/>
              </a:rPr>
              <a:t>Bayramı,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19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Mayıs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Gençlik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Spor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Bayramı,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30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Ağustos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Zafer </a:t>
            </a:r>
            <a:r>
              <a:rPr sz="2100" dirty="0">
                <a:latin typeface="Calibri"/>
                <a:cs typeface="Calibri"/>
              </a:rPr>
              <a:t>Bayramı,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29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Ekim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Cumhuriyet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Bayramı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kutlamaları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özel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şenlikler </a:t>
            </a:r>
            <a:r>
              <a:rPr sz="2100" dirty="0">
                <a:latin typeface="Calibri"/>
                <a:cs typeface="Calibri"/>
              </a:rPr>
              <a:t>ile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tesisimizde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kutlanır.</a:t>
            </a:r>
            <a:endParaRPr sz="2100">
              <a:latin typeface="Calibri"/>
              <a:cs typeface="Calibri"/>
            </a:endParaRPr>
          </a:p>
          <a:p>
            <a:pPr marL="355600" marR="236220" indent="-342900">
              <a:lnSpc>
                <a:spcPts val="2270"/>
              </a:lnSpc>
              <a:spcBef>
                <a:spcPts val="500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dirty="0">
                <a:latin typeface="Calibri"/>
                <a:cs typeface="Calibri"/>
              </a:rPr>
              <a:t>Ayrıca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10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Kasım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Atatürk’ü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Anma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Gününde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tesisimizde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Atatürk </a:t>
            </a:r>
            <a:r>
              <a:rPr sz="2100" dirty="0">
                <a:latin typeface="Calibri"/>
                <a:cs typeface="Calibri"/>
              </a:rPr>
              <a:t>Köşesi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oluşturulur.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9735" y="3400044"/>
            <a:ext cx="7182611" cy="538734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1285" y="1528318"/>
            <a:ext cx="121735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OTELİMİZ</a:t>
            </a:r>
            <a:r>
              <a:rPr sz="4400" spc="-155" dirty="0"/>
              <a:t> </a:t>
            </a:r>
            <a:r>
              <a:rPr sz="4400" spc="-50" dirty="0"/>
              <a:t>YAKININDA</a:t>
            </a:r>
            <a:r>
              <a:rPr sz="4400" spc="-175" dirty="0"/>
              <a:t> </a:t>
            </a:r>
            <a:r>
              <a:rPr sz="4400" dirty="0"/>
              <a:t>BULUNAN</a:t>
            </a:r>
            <a:r>
              <a:rPr sz="4400" spc="-175" dirty="0"/>
              <a:t> </a:t>
            </a:r>
            <a:r>
              <a:rPr sz="4400" spc="-30" dirty="0"/>
              <a:t>KÜLTÜREL</a:t>
            </a:r>
            <a:r>
              <a:rPr sz="4400" spc="-155" dirty="0"/>
              <a:t> </a:t>
            </a:r>
            <a:r>
              <a:rPr sz="4400" spc="-10" dirty="0"/>
              <a:t>ALANLAR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784350" y="3082290"/>
            <a:ext cx="7174865" cy="576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670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Segoe UI"/>
                <a:cs typeface="Segoe UI"/>
              </a:rPr>
              <a:t>ALANYA</a:t>
            </a:r>
            <a:r>
              <a:rPr sz="2400" b="1" spc="-135" dirty="0">
                <a:latin typeface="Segoe UI"/>
                <a:cs typeface="Segoe UI"/>
              </a:rPr>
              <a:t> </a:t>
            </a:r>
            <a:r>
              <a:rPr sz="2400" b="1" spc="-10" dirty="0">
                <a:latin typeface="Segoe UI"/>
                <a:cs typeface="Segoe UI"/>
              </a:rPr>
              <a:t>KALESİ</a:t>
            </a:r>
            <a:endParaRPr sz="2400">
              <a:latin typeface="Segoe UI"/>
              <a:cs typeface="Segoe UI"/>
            </a:endParaRPr>
          </a:p>
          <a:p>
            <a:pPr marL="355600" marR="15240" indent="-342900">
              <a:lnSpc>
                <a:spcPts val="2050"/>
              </a:lnSpc>
              <a:spcBef>
                <a:spcPts val="2930"/>
              </a:spcBef>
              <a:buFont typeface="Arial MT"/>
              <a:buChar char="•"/>
              <a:tabLst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Akdeniz’e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hakim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konumda,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deniz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seviyesinden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250m </a:t>
            </a:r>
            <a:r>
              <a:rPr sz="1900" spc="-10" dirty="0">
                <a:latin typeface="Calibri"/>
                <a:cs typeface="Calibri"/>
              </a:rPr>
              <a:t>yükseklikteki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yarımadanın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zirvesinde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inşa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edilen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Kalesi,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ilçede </a:t>
            </a:r>
            <a:r>
              <a:rPr sz="1900" dirty="0">
                <a:latin typeface="Calibri"/>
                <a:cs typeface="Calibri"/>
              </a:rPr>
              <a:t>yerli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yabancı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turistler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tarafından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çok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ziyaret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edilen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tarihi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yapıdır.</a:t>
            </a:r>
            <a:endParaRPr sz="19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sz="1900" dirty="0">
                <a:latin typeface="Calibri"/>
                <a:cs typeface="Calibri"/>
              </a:rPr>
              <a:t>13.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yüzyılda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çevresinde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pek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çok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etkileyici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yapı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inşa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ettiren</a:t>
            </a:r>
            <a:endParaRPr sz="1900">
              <a:latin typeface="Calibri"/>
              <a:cs typeface="Calibri"/>
            </a:endParaRPr>
          </a:p>
          <a:p>
            <a:pPr marL="355600" marR="23495">
              <a:lnSpc>
                <a:spcPct val="90000"/>
              </a:lnSpc>
              <a:spcBef>
                <a:spcPts val="114"/>
              </a:spcBef>
            </a:pPr>
            <a:r>
              <a:rPr sz="1900" dirty="0">
                <a:latin typeface="Calibri"/>
                <a:cs typeface="Calibri"/>
              </a:rPr>
              <a:t>Selçuklu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Sultanı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I.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Alaeddin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Keykubad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tarafından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yaptırılan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görkemli </a:t>
            </a:r>
            <a:r>
              <a:rPr sz="1900" dirty="0">
                <a:latin typeface="Calibri"/>
                <a:cs typeface="Calibri"/>
              </a:rPr>
              <a:t>kale,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10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hektardan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daha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büyük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bir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alanı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35" dirty="0">
                <a:latin typeface="Calibri"/>
                <a:cs typeface="Calibri"/>
              </a:rPr>
              <a:t>kapsıyor.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Denizden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gelecek saldırılara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karşı</a:t>
            </a:r>
            <a:r>
              <a:rPr sz="1900" spc="-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savunma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gözetleme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amacıyla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tasarlanan,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toplamda </a:t>
            </a:r>
            <a:r>
              <a:rPr sz="1900" dirty="0">
                <a:latin typeface="Calibri"/>
                <a:cs typeface="Calibri"/>
              </a:rPr>
              <a:t>6,5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kilometre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boyunca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uzanan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surlarıyla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ilçenin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yerinden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harika fotoğraflarını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çekebileceğiniz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Kalesi,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Osmanlı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döneminde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yoğun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olarak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kullanılmış.</a:t>
            </a:r>
            <a:endParaRPr sz="1900">
              <a:latin typeface="Calibri"/>
              <a:cs typeface="Calibri"/>
            </a:endParaRPr>
          </a:p>
          <a:p>
            <a:pPr marL="354965" indent="-342265">
              <a:lnSpc>
                <a:spcPts val="2165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</a:tabLst>
            </a:pPr>
            <a:r>
              <a:rPr sz="1900" dirty="0">
                <a:latin typeface="Calibri"/>
                <a:cs typeface="Calibri"/>
              </a:rPr>
              <a:t>Dik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bir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yoldan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yürüyerek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veya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toplu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taşıma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araçlarıyla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ulaşabileceğiniz</a:t>
            </a:r>
            <a:endParaRPr sz="1900">
              <a:latin typeface="Calibri"/>
              <a:cs typeface="Calibri"/>
            </a:endParaRPr>
          </a:p>
          <a:p>
            <a:pPr marL="355600" marR="363855" algn="just">
              <a:lnSpc>
                <a:spcPct val="90000"/>
              </a:lnSpc>
              <a:spcBef>
                <a:spcPts val="114"/>
              </a:spcBef>
            </a:pP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Kalesi’nin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içerisinde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devasa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sarnıçlar,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iç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kale,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saray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bölümü, </a:t>
            </a:r>
            <a:r>
              <a:rPr sz="1900" dirty="0">
                <a:latin typeface="Calibri"/>
                <a:cs typeface="Calibri"/>
              </a:rPr>
              <a:t>tophane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Alanya’nın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eski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camilerinden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biri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olan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Süleymaniye </a:t>
            </a:r>
            <a:r>
              <a:rPr sz="1900" dirty="0">
                <a:latin typeface="Calibri"/>
                <a:cs typeface="Calibri"/>
              </a:rPr>
              <a:t>Camii’ni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gezebilirsiniz.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Hem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kale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yolu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hem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kalenin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çevresi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ise</a:t>
            </a:r>
            <a:endParaRPr sz="1900">
              <a:latin typeface="Calibri"/>
              <a:cs typeface="Calibri"/>
            </a:endParaRPr>
          </a:p>
          <a:p>
            <a:pPr marL="355600" marR="464820">
              <a:lnSpc>
                <a:spcPts val="2050"/>
              </a:lnSpc>
              <a:spcBef>
                <a:spcPts val="35"/>
              </a:spcBef>
            </a:pPr>
            <a:r>
              <a:rPr sz="1900" spc="-20" dirty="0">
                <a:latin typeface="Calibri"/>
                <a:cs typeface="Calibri"/>
              </a:rPr>
              <a:t>oteller,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30" dirty="0">
                <a:latin typeface="Calibri"/>
                <a:cs typeface="Calibri"/>
              </a:rPr>
              <a:t>restoranlar,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30" dirty="0">
                <a:latin typeface="Calibri"/>
                <a:cs typeface="Calibri"/>
              </a:rPr>
              <a:t>kafeler,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gözleme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çadırları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hediyelik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eşya </a:t>
            </a:r>
            <a:r>
              <a:rPr sz="1900" spc="-10" dirty="0">
                <a:latin typeface="Calibri"/>
                <a:cs typeface="Calibri"/>
              </a:rPr>
              <a:t>tezgâhlarıyla </a:t>
            </a:r>
            <a:r>
              <a:rPr sz="1900" dirty="0">
                <a:latin typeface="Calibri"/>
                <a:cs typeface="Calibri"/>
              </a:rPr>
              <a:t>dolu.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yıl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yüz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binlerce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kişinin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ziyaret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ettiği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 Kalesi’nden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kıyı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boyunca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uzanan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altın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renkli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Alanya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plajlarının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ve </a:t>
            </a:r>
            <a:r>
              <a:rPr sz="1900" spc="-10" dirty="0">
                <a:latin typeface="Calibri"/>
                <a:cs typeface="Calibri"/>
              </a:rPr>
              <a:t>panoramik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gün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batımı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manzaralarının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harika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fotoğraflarını</a:t>
            </a:r>
            <a:endParaRPr sz="1900">
              <a:latin typeface="Calibri"/>
              <a:cs typeface="Calibri"/>
            </a:endParaRPr>
          </a:p>
          <a:p>
            <a:pPr marL="355600">
              <a:lnSpc>
                <a:spcPts val="2030"/>
              </a:lnSpc>
            </a:pPr>
            <a:r>
              <a:rPr sz="1900" spc="-10" dirty="0">
                <a:latin typeface="Calibri"/>
                <a:cs typeface="Calibri"/>
              </a:rPr>
              <a:t>çekebilirsiniz.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9735" y="4073652"/>
            <a:ext cx="7182611" cy="40401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98BB2480-19F4-074C-05B8-2B47E60C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5565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7840" y="5972048"/>
            <a:ext cx="16965295" cy="36957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Tesisimiz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Antalya’ya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98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Alanya’ya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22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Antalya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havaalanına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98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Gazipaşa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havaalanına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69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uzaklıkta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olup, 	</a:t>
            </a:r>
            <a:r>
              <a:rPr sz="2800" dirty="0">
                <a:latin typeface="Calibri"/>
                <a:cs typeface="Calibri"/>
              </a:rPr>
              <a:t>Akdeniz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Toros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dağlarının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birleştiği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noktada,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muhteşem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doğa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içerisinde,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12.000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m²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üzerine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kurulmuştur. 	</a:t>
            </a:r>
            <a:r>
              <a:rPr sz="2800" dirty="0">
                <a:latin typeface="Calibri"/>
                <a:cs typeface="Calibri"/>
              </a:rPr>
              <a:t>Denize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sıfır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kurulmuş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tesisimizde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70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uzunluğunda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plaj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iskele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mevcuttur.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19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Özel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ayrıcalıklı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tatil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AZURA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DELUXE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RESORT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SPA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HOTEL,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modern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teknolojik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konforlu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odaları,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tadı</a:t>
            </a:r>
            <a:endParaRPr sz="2800">
              <a:latin typeface="Calibri"/>
              <a:cs typeface="Calibri"/>
            </a:endParaRPr>
          </a:p>
          <a:p>
            <a:pPr marL="241300" marR="361950">
              <a:lnSpc>
                <a:spcPts val="3020"/>
              </a:lnSpc>
              <a:spcBef>
                <a:spcPts val="219"/>
              </a:spcBef>
            </a:pPr>
            <a:r>
              <a:rPr sz="2800" spc="-10" dirty="0">
                <a:latin typeface="Calibri"/>
                <a:cs typeface="Calibri"/>
              </a:rPr>
              <a:t>damağınızda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kalacak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farklı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mutfaklara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lezzetler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restoranları,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rahatlatıcı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hizmet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veren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“Symphony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Spa” </a:t>
            </a:r>
            <a:r>
              <a:rPr sz="2800" spc="-10" dirty="0">
                <a:latin typeface="Calibri"/>
                <a:cs typeface="Calibri"/>
              </a:rPr>
              <a:t>merkezi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deniz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manzaralı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havuz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kompleksi,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mavi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bayraklı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plajı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güler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yüzlü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ekibi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tatilinizde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hayal </a:t>
            </a:r>
            <a:r>
              <a:rPr sz="2800" dirty="0">
                <a:latin typeface="Calibri"/>
                <a:cs typeface="Calibri"/>
              </a:rPr>
              <a:t>ettiğiniz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şeyi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sunmaya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hazırdır.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190"/>
              </a:lnSpc>
              <a:spcBef>
                <a:spcPts val="30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AZURA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DELUXE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SPA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RESORT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HOTEL’in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365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adet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konforlu,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lüks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yüksek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standartlardaki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odaları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büyüleyici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Akdeniz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manzarası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birleşerek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tatilinizi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unutulmaz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kılacak.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9F1D97E8-E2DD-7862-8353-39CA0E7DF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190500"/>
            <a:ext cx="3065906" cy="153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2493" y="2077974"/>
            <a:ext cx="19748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DİM</a:t>
            </a:r>
            <a:r>
              <a:rPr spc="-80" dirty="0"/>
              <a:t> </a:t>
            </a:r>
            <a:r>
              <a:rPr spc="-55" dirty="0"/>
              <a:t>ÇAYI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282442"/>
            <a:ext cx="7246620" cy="511937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55600" marR="109855" indent="-342900">
              <a:lnSpc>
                <a:spcPts val="2270"/>
              </a:lnSpc>
              <a:spcBef>
                <a:spcPts val="384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spc="-20" dirty="0">
                <a:latin typeface="Calibri"/>
                <a:cs typeface="Calibri"/>
              </a:rPr>
              <a:t>Yaz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aylarındaki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Alanya'nın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turist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kalabalığından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uzaklaşmak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ve </a:t>
            </a:r>
            <a:r>
              <a:rPr sz="2100" dirty="0">
                <a:latin typeface="Calibri"/>
                <a:cs typeface="Calibri"/>
              </a:rPr>
              <a:t>doğanın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içinde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keyifli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gün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geçirmek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için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bölgenin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sevilen </a:t>
            </a:r>
            <a:r>
              <a:rPr sz="2100" dirty="0">
                <a:latin typeface="Calibri"/>
                <a:cs typeface="Calibri"/>
              </a:rPr>
              <a:t>gezi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noktalarından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biri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olan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Dim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Çayı’na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uğrayabilirsiniz.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Toros Dağları’ndan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doğarak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60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kilometre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boyunca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ilerleyen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Dim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Çayı; </a:t>
            </a:r>
            <a:r>
              <a:rPr sz="2100" dirty="0">
                <a:latin typeface="Calibri"/>
                <a:cs typeface="Calibri"/>
              </a:rPr>
              <a:t>balık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restoranları,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su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parkları,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temiz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havada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piknik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100"/>
              </a:lnSpc>
            </a:pPr>
            <a:r>
              <a:rPr sz="2100" spc="-10" dirty="0">
                <a:latin typeface="Calibri"/>
                <a:cs typeface="Calibri"/>
              </a:rPr>
              <a:t>yapabileceğiniz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mesire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alanları,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iyi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düzenlenmiş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yürüyüş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yolları,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270"/>
              </a:lnSpc>
            </a:pPr>
            <a:r>
              <a:rPr sz="2100" dirty="0">
                <a:latin typeface="Calibri"/>
                <a:cs typeface="Calibri"/>
              </a:rPr>
              <a:t>donanımlı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kamp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alanları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kenarındaki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iskelelerde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çayınızı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395"/>
              </a:lnSpc>
            </a:pPr>
            <a:r>
              <a:rPr sz="2100" spc="-10" dirty="0">
                <a:latin typeface="Calibri"/>
                <a:cs typeface="Calibri"/>
              </a:rPr>
              <a:t>yudumlayabileceğiniz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turistik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tesisleri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ile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çok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popüler.</a:t>
            </a:r>
            <a:endParaRPr sz="2100">
              <a:latin typeface="Calibri"/>
              <a:cs typeface="Calibri"/>
            </a:endParaRPr>
          </a:p>
          <a:p>
            <a:pPr marL="355600" marR="626745" indent="-342900">
              <a:lnSpc>
                <a:spcPts val="2270"/>
              </a:lnSpc>
              <a:spcBef>
                <a:spcPts val="1325"/>
              </a:spcBef>
              <a:buFont typeface="Arial MT"/>
              <a:buChar char="•"/>
              <a:tabLst>
                <a:tab pos="355600" algn="l"/>
              </a:tabLst>
            </a:pPr>
            <a:r>
              <a:rPr sz="2100" dirty="0">
                <a:latin typeface="Calibri"/>
                <a:cs typeface="Calibri"/>
              </a:rPr>
              <a:t>Dim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Çayı’nın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üzerinde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kurulan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barajı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baraj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gölünü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de </a:t>
            </a:r>
            <a:r>
              <a:rPr sz="2100" spc="-10" dirty="0">
                <a:latin typeface="Calibri"/>
                <a:cs typeface="Calibri"/>
              </a:rPr>
              <a:t>gezebileceğiniz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bölgede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turizm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olanakları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oldukça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gelişmiş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105"/>
              </a:lnSpc>
            </a:pPr>
            <a:r>
              <a:rPr sz="2100" dirty="0">
                <a:latin typeface="Calibri"/>
                <a:cs typeface="Calibri"/>
              </a:rPr>
              <a:t>durumda.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Zengin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balık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çeşitliliğine sahip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sularda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olta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balıkçılığı</a:t>
            </a:r>
            <a:endParaRPr sz="2100">
              <a:latin typeface="Calibri"/>
              <a:cs typeface="Calibri"/>
            </a:endParaRPr>
          </a:p>
          <a:p>
            <a:pPr marL="355600" marR="205740">
              <a:lnSpc>
                <a:spcPts val="2270"/>
              </a:lnSpc>
              <a:spcBef>
                <a:spcPts val="160"/>
              </a:spcBef>
            </a:pPr>
            <a:r>
              <a:rPr sz="2100" spc="-25" dirty="0">
                <a:latin typeface="Calibri"/>
                <a:cs typeface="Calibri"/>
              </a:rPr>
              <a:t>yapabilir,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5,5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kilometre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boyunca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uzanan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parkurda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uzmanlarla </a:t>
            </a:r>
            <a:r>
              <a:rPr sz="2100" dirty="0">
                <a:latin typeface="Calibri"/>
                <a:cs typeface="Calibri"/>
              </a:rPr>
              <a:t>birlikte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rafting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yapabilir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veya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Dim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Çayı’nda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sandal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kanolarla gezerek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yorgunluk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atabilirsiniz.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Dim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Çayı,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aynı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zamanda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105"/>
              </a:lnSpc>
            </a:pPr>
            <a:r>
              <a:rPr sz="2100" spc="-10" dirty="0">
                <a:latin typeface="Calibri"/>
                <a:cs typeface="Calibri"/>
              </a:rPr>
              <a:t>milyonlarca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yıllık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Dim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Mağarası'ndan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dolayı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yılın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mevsimi</a:t>
            </a:r>
            <a:endParaRPr sz="2100">
              <a:latin typeface="Calibri"/>
              <a:cs typeface="Calibri"/>
            </a:endParaRPr>
          </a:p>
          <a:p>
            <a:pPr marL="355600" marR="781050">
              <a:lnSpc>
                <a:spcPts val="2270"/>
              </a:lnSpc>
              <a:spcBef>
                <a:spcPts val="155"/>
              </a:spcBef>
            </a:pPr>
            <a:r>
              <a:rPr sz="2100" dirty="0">
                <a:latin typeface="Calibri"/>
                <a:cs typeface="Calibri"/>
              </a:rPr>
              <a:t>doğa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yürüyüşleri,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bisiklet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gezileri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fotoğraf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safarilerinin </a:t>
            </a:r>
            <a:r>
              <a:rPr sz="2100" dirty="0">
                <a:latin typeface="Calibri"/>
                <a:cs typeface="Calibri"/>
              </a:rPr>
              <a:t>değişmez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adresleri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arasında.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5852" y="3278123"/>
            <a:ext cx="6848856" cy="56327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38658C58-0D56-25DA-C195-5C64EA06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242" y="2118817"/>
            <a:ext cx="4485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MANAVGAT</a:t>
            </a:r>
            <a:r>
              <a:rPr spc="-80" dirty="0"/>
              <a:t> </a:t>
            </a:r>
            <a:r>
              <a:rPr spc="-10" dirty="0"/>
              <a:t>ŞELALESİ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282442"/>
            <a:ext cx="7203440" cy="511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395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dirty="0">
                <a:latin typeface="Calibri"/>
                <a:cs typeface="Calibri"/>
              </a:rPr>
              <a:t>Sadece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Alanya’nın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değil,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Antalya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çevre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ilçelerin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en</a:t>
            </a:r>
            <a:endParaRPr sz="2100">
              <a:latin typeface="Calibri"/>
              <a:cs typeface="Calibri"/>
            </a:endParaRPr>
          </a:p>
          <a:p>
            <a:pPr marL="355600" marR="281305">
              <a:lnSpc>
                <a:spcPts val="2270"/>
              </a:lnSpc>
              <a:spcBef>
                <a:spcPts val="155"/>
              </a:spcBef>
            </a:pPr>
            <a:r>
              <a:rPr sz="2100" dirty="0">
                <a:latin typeface="Calibri"/>
                <a:cs typeface="Calibri"/>
              </a:rPr>
              <a:t>popüler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gezi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alanlarından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biri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olan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Manavgat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Şelalesi,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rafting </a:t>
            </a:r>
            <a:r>
              <a:rPr sz="2100" dirty="0">
                <a:latin typeface="Calibri"/>
                <a:cs typeface="Calibri"/>
              </a:rPr>
              <a:t>yapmak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isteyen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binlerce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insan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tarafından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ziyaret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ediliyor. </a:t>
            </a:r>
            <a:r>
              <a:rPr sz="2100" dirty="0">
                <a:latin typeface="Calibri"/>
                <a:cs typeface="Calibri"/>
              </a:rPr>
              <a:t>Alanya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merkezine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yaklaşık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saat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uzaklıktaki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şelaleye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saat </a:t>
            </a:r>
            <a:r>
              <a:rPr sz="2100" dirty="0">
                <a:latin typeface="Calibri"/>
                <a:cs typeface="Calibri"/>
              </a:rPr>
              <a:t>bulabileceğiz</a:t>
            </a:r>
            <a:r>
              <a:rPr sz="2100" spc="-10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minibüslerle,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doğa</a:t>
            </a:r>
            <a:r>
              <a:rPr sz="2100" spc="-11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gezileriyle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veya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rafting </a:t>
            </a:r>
            <a:r>
              <a:rPr sz="2100" dirty="0">
                <a:latin typeface="Calibri"/>
                <a:cs typeface="Calibri"/>
              </a:rPr>
              <a:t>turlarıyla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kolayca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ulaşabilir;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yemyeşil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çam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ormanları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arasında </a:t>
            </a:r>
            <a:r>
              <a:rPr sz="2100" dirty="0">
                <a:latin typeface="Calibri"/>
                <a:cs typeface="Calibri"/>
              </a:rPr>
              <a:t>akan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şelalenin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güzel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manzarasını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izleyebilirsiniz.</a:t>
            </a:r>
            <a:endParaRPr sz="2100">
              <a:latin typeface="Calibri"/>
              <a:cs typeface="Calibri"/>
            </a:endParaRPr>
          </a:p>
          <a:p>
            <a:pPr marL="354965" indent="-342265">
              <a:lnSpc>
                <a:spcPts val="2395"/>
              </a:lnSpc>
              <a:spcBef>
                <a:spcPts val="1005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spc="-10" dirty="0">
                <a:latin typeface="Calibri"/>
                <a:cs typeface="Calibri"/>
              </a:rPr>
              <a:t>Manavgat</a:t>
            </a:r>
            <a:r>
              <a:rPr sz="2100" spc="-1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Şelalesi’nin</a:t>
            </a:r>
            <a:r>
              <a:rPr sz="2100" spc="-9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çevresinde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temiz</a:t>
            </a:r>
            <a:r>
              <a:rPr sz="2100" spc="-1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havada</a:t>
            </a:r>
            <a:r>
              <a:rPr sz="2100" spc="-114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piknik</a:t>
            </a:r>
            <a:endParaRPr sz="2100">
              <a:latin typeface="Calibri"/>
              <a:cs typeface="Calibri"/>
            </a:endParaRPr>
          </a:p>
          <a:p>
            <a:pPr marL="355600" marR="5080">
              <a:lnSpc>
                <a:spcPct val="90000"/>
              </a:lnSpc>
              <a:spcBef>
                <a:spcPts val="125"/>
              </a:spcBef>
            </a:pPr>
            <a:r>
              <a:rPr sz="2100" spc="-10" dirty="0">
                <a:latin typeface="Calibri"/>
                <a:cs typeface="Calibri"/>
              </a:rPr>
              <a:t>yapabileceğiniz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mesire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alanları,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fotoğraflar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çekebileceğiniz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seyir </a:t>
            </a:r>
            <a:r>
              <a:rPr sz="2100" dirty="0">
                <a:latin typeface="Calibri"/>
                <a:cs typeface="Calibri"/>
              </a:rPr>
              <a:t>terasları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yürüyüş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yolları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sıralanıyor.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Gezinizden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sonra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bir </a:t>
            </a:r>
            <a:r>
              <a:rPr sz="2100" dirty="0">
                <a:latin typeface="Calibri"/>
                <a:cs typeface="Calibri"/>
              </a:rPr>
              <a:t>mola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vererek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su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kenarında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ahşap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iskelelerde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hizmet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veren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balık restoranlarında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taze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balıklar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yöresel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mezeler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tadarak </a:t>
            </a:r>
            <a:r>
              <a:rPr sz="2100" dirty="0">
                <a:latin typeface="Calibri"/>
                <a:cs typeface="Calibri"/>
              </a:rPr>
              <a:t>yorgunluk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atabilirsiniz.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35" dirty="0">
                <a:latin typeface="Calibri"/>
                <a:cs typeface="Calibri"/>
              </a:rPr>
              <a:t>Yaz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aylarında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rafting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yapabileceğiniz kolay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parkura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sahip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şelalede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kano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bot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gezilerine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katılarak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bölgenin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doğal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güzelliğini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keşfe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çıkabilirsiniz.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Türkiye'nin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35" dirty="0">
                <a:latin typeface="Calibri"/>
                <a:cs typeface="Calibri"/>
              </a:rPr>
              <a:t>en </a:t>
            </a:r>
            <a:r>
              <a:rPr sz="2100" dirty="0">
                <a:latin typeface="Calibri"/>
                <a:cs typeface="Calibri"/>
              </a:rPr>
              <a:t>çok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ziyaret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edilen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tabiat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harikalarından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olan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Manavgat</a:t>
            </a:r>
            <a:endParaRPr sz="2100">
              <a:latin typeface="Calibri"/>
              <a:cs typeface="Calibri"/>
            </a:endParaRPr>
          </a:p>
          <a:p>
            <a:pPr marL="355600">
              <a:lnSpc>
                <a:spcPts val="2270"/>
              </a:lnSpc>
            </a:pPr>
            <a:r>
              <a:rPr sz="2100" dirty="0">
                <a:latin typeface="Calibri"/>
                <a:cs typeface="Calibri"/>
              </a:rPr>
              <a:t>Şelalesi’ne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Alanya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gezinizde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kesinlikle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uğramanızı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öneririz.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3931" y="3552444"/>
            <a:ext cx="7184135" cy="44897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ABA14A05-D44B-626A-1B1F-705260CC3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5184" y="2204974"/>
            <a:ext cx="3667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KLEOPATRA</a:t>
            </a:r>
            <a:r>
              <a:rPr spc="-70" dirty="0"/>
              <a:t> </a:t>
            </a:r>
            <a:r>
              <a:rPr spc="-10" dirty="0"/>
              <a:t>PLAJI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3766" y="3743020"/>
            <a:ext cx="7271384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ts val="2625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Sadece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Alanya’nın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değil,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Akdeniz’in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güzel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ünlü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ts val="2485"/>
              </a:lnSpc>
            </a:pPr>
            <a:r>
              <a:rPr sz="2300" dirty="0">
                <a:latin typeface="Calibri"/>
                <a:cs typeface="Calibri"/>
              </a:rPr>
              <a:t>plajlarından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biri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olan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Kleopatra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Plajı,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denizin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güneşin</a:t>
            </a:r>
            <a:endParaRPr sz="2300">
              <a:latin typeface="Calibri"/>
              <a:cs typeface="Calibri"/>
            </a:endParaRPr>
          </a:p>
          <a:p>
            <a:pPr marL="355600" marR="5080">
              <a:lnSpc>
                <a:spcPts val="2480"/>
              </a:lnSpc>
              <a:spcBef>
                <a:spcPts val="180"/>
              </a:spcBef>
            </a:pPr>
            <a:r>
              <a:rPr sz="2300" dirty="0">
                <a:latin typeface="Calibri"/>
                <a:cs typeface="Calibri"/>
              </a:rPr>
              <a:t>tadını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çıkarmak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için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Alanya’da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ilk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uğramanız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gereken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yerler </a:t>
            </a:r>
            <a:r>
              <a:rPr sz="2300" dirty="0">
                <a:latin typeface="Calibri"/>
                <a:cs typeface="Calibri"/>
              </a:rPr>
              <a:t>arasında.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İlçe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merkezine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sadece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10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dakika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yürüyüş</a:t>
            </a:r>
            <a:endParaRPr sz="2300">
              <a:latin typeface="Calibri"/>
              <a:cs typeface="Calibri"/>
            </a:endParaRPr>
          </a:p>
          <a:p>
            <a:pPr marL="355600" marR="370205">
              <a:lnSpc>
                <a:spcPts val="2480"/>
              </a:lnSpc>
              <a:spcBef>
                <a:spcPts val="5"/>
              </a:spcBef>
            </a:pPr>
            <a:r>
              <a:rPr sz="2300" spc="-10" dirty="0">
                <a:latin typeface="Calibri"/>
                <a:cs typeface="Calibri"/>
              </a:rPr>
              <a:t>mesafesinde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olan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toplu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taşıma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araçlarıyla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kolayca </a:t>
            </a:r>
            <a:r>
              <a:rPr sz="2300" dirty="0">
                <a:latin typeface="Calibri"/>
                <a:cs typeface="Calibri"/>
              </a:rPr>
              <a:t>ulaşabileceğiniz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plaj,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özellikle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yaz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aylarında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yerli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ve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ts val="2450"/>
              </a:lnSpc>
            </a:pPr>
            <a:r>
              <a:rPr sz="2300" dirty="0">
                <a:latin typeface="Calibri"/>
                <a:cs typeface="Calibri"/>
              </a:rPr>
              <a:t>yabancı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turistlerle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doluyor.</a:t>
            </a:r>
            <a:endParaRPr sz="2300">
              <a:latin typeface="Calibri"/>
              <a:cs typeface="Calibri"/>
            </a:endParaRPr>
          </a:p>
          <a:p>
            <a:pPr marL="355600" marR="74930" indent="-342900">
              <a:lnSpc>
                <a:spcPts val="2480"/>
              </a:lnSpc>
              <a:spcBef>
                <a:spcPts val="59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20" dirty="0">
                <a:latin typeface="Calibri"/>
                <a:cs typeface="Calibri"/>
              </a:rPr>
              <a:t>Efsanelerde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ünlü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Mısır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Kraliçesi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Kleopatra'nın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plajda </a:t>
            </a:r>
            <a:r>
              <a:rPr sz="2300" dirty="0">
                <a:latin typeface="Calibri"/>
                <a:cs typeface="Calibri"/>
              </a:rPr>
              <a:t>yüzdüğü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burayı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çok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sevdiği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söyleniyor,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plaj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ismini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bu </a:t>
            </a:r>
            <a:r>
              <a:rPr sz="2300" dirty="0">
                <a:latin typeface="Calibri"/>
                <a:cs typeface="Calibri"/>
              </a:rPr>
              <a:t>antik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efsanelerden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alıyor.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Altın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renkli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kumlarla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süslü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2,5</a:t>
            </a:r>
            <a:endParaRPr sz="2300">
              <a:latin typeface="Calibri"/>
              <a:cs typeface="Calibri"/>
            </a:endParaRPr>
          </a:p>
          <a:p>
            <a:pPr marL="355600" marR="445770">
              <a:lnSpc>
                <a:spcPts val="2480"/>
              </a:lnSpc>
              <a:spcBef>
                <a:spcPts val="10"/>
              </a:spcBef>
            </a:pPr>
            <a:r>
              <a:rPr sz="2300" dirty="0">
                <a:latin typeface="Calibri"/>
                <a:cs typeface="Calibri"/>
              </a:rPr>
              <a:t>kilometrelik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uzun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bir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sahile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sahip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Kleopatra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Plajı,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sığ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ve </a:t>
            </a:r>
            <a:r>
              <a:rPr sz="2300" dirty="0">
                <a:latin typeface="Calibri"/>
                <a:cs typeface="Calibri"/>
              </a:rPr>
              <a:t>dalgasız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deniziyle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çocuklu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ailelerin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güvenle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ts val="2450"/>
              </a:lnSpc>
            </a:pPr>
            <a:r>
              <a:rPr sz="2300" dirty="0">
                <a:latin typeface="Calibri"/>
                <a:cs typeface="Calibri"/>
              </a:rPr>
              <a:t>yüzebileceği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Alanya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plajlarından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biri.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8019" y="3278123"/>
            <a:ext cx="5686044" cy="56327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FE1EC314-0F83-DF74-B315-1234E283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7638" y="2178557"/>
            <a:ext cx="3385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DİM</a:t>
            </a:r>
            <a:r>
              <a:rPr spc="-80" dirty="0"/>
              <a:t> </a:t>
            </a:r>
            <a:r>
              <a:rPr spc="-10" dirty="0"/>
              <a:t>MAĞARASI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489452"/>
            <a:ext cx="7229475" cy="50615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811530" indent="-3429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Büyüleyici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manzaralarıyla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tüm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dünyadan </a:t>
            </a:r>
            <a:r>
              <a:rPr sz="2800" dirty="0">
                <a:latin typeface="Calibri"/>
                <a:cs typeface="Calibri"/>
              </a:rPr>
              <a:t>mağaracıları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kendine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çeken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Mağarası,</a:t>
            </a:r>
            <a:endParaRPr sz="2800">
              <a:latin typeface="Calibri"/>
              <a:cs typeface="Calibri"/>
            </a:endParaRPr>
          </a:p>
          <a:p>
            <a:pPr marL="355600" marR="5080">
              <a:lnSpc>
                <a:spcPts val="3020"/>
              </a:lnSpc>
              <a:spcBef>
                <a:spcPts val="10"/>
              </a:spcBef>
            </a:pPr>
            <a:r>
              <a:rPr sz="2800" spc="-20" dirty="0">
                <a:latin typeface="Calibri"/>
                <a:cs typeface="Calibri"/>
              </a:rPr>
              <a:t>Alanya’nın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bilinen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doğal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güzelliklerinden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biri. </a:t>
            </a:r>
            <a:r>
              <a:rPr sz="2800" dirty="0">
                <a:latin typeface="Calibri"/>
                <a:cs typeface="Calibri"/>
              </a:rPr>
              <a:t>İlçe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merkezine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yaklaşık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kilometre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uzaklıkta </a:t>
            </a:r>
            <a:r>
              <a:rPr sz="2800" dirty="0">
                <a:latin typeface="Calibri"/>
                <a:cs typeface="Calibri"/>
              </a:rPr>
              <a:t>yer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turlar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minibüslerle </a:t>
            </a:r>
            <a:r>
              <a:rPr sz="2800" spc="-20" dirty="0">
                <a:latin typeface="Calibri"/>
                <a:cs typeface="Calibri"/>
              </a:rPr>
              <a:t>kolayca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ulaşabileceğiniz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mağara,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denizin</a:t>
            </a:r>
            <a:endParaRPr sz="2800">
              <a:latin typeface="Calibri"/>
              <a:cs typeface="Calibri"/>
            </a:endParaRPr>
          </a:p>
          <a:p>
            <a:pPr marL="355600" marR="1048385">
              <a:lnSpc>
                <a:spcPts val="303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seviyesinden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232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metre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yükseklikteki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bir </a:t>
            </a:r>
            <a:r>
              <a:rPr sz="2800" dirty="0">
                <a:latin typeface="Calibri"/>
                <a:cs typeface="Calibri"/>
              </a:rPr>
              <a:t>yamaçta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çarpıcı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manzaraya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sahip.</a:t>
            </a:r>
            <a:endParaRPr sz="2800">
              <a:latin typeface="Calibri"/>
              <a:cs typeface="Calibri"/>
            </a:endParaRPr>
          </a:p>
          <a:p>
            <a:pPr marL="355600" marR="867410">
              <a:lnSpc>
                <a:spcPts val="3020"/>
              </a:lnSpc>
            </a:pPr>
            <a:r>
              <a:rPr sz="2800" dirty="0">
                <a:latin typeface="Calibri"/>
                <a:cs typeface="Calibri"/>
              </a:rPr>
              <a:t>İçerisindeki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binlerce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yılda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oluşmuş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devasa </a:t>
            </a:r>
            <a:r>
              <a:rPr sz="2800" spc="-20" dirty="0">
                <a:latin typeface="Calibri"/>
                <a:cs typeface="Calibri"/>
              </a:rPr>
              <a:t>dikitler,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sarkıtlar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sütunlar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60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metre </a:t>
            </a:r>
            <a:r>
              <a:rPr sz="2800" dirty="0">
                <a:latin typeface="Calibri"/>
                <a:cs typeface="Calibri"/>
              </a:rPr>
              <a:t>boyunca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ilerleyen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Mağarası’nı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iyi</a:t>
            </a:r>
            <a:endParaRPr sz="2800">
              <a:latin typeface="Calibri"/>
              <a:cs typeface="Calibri"/>
            </a:endParaRPr>
          </a:p>
          <a:p>
            <a:pPr marL="355600" marR="1774825">
              <a:lnSpc>
                <a:spcPts val="303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aydınlatılmış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yürüyüş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yolunda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keşfe çıkabilirsiniz.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2923" y="2857500"/>
            <a:ext cx="5026152" cy="58765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A570649D-E8E1-33EF-9731-93B4197E9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9913" y="2027681"/>
            <a:ext cx="5883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ALANYA</a:t>
            </a:r>
            <a:r>
              <a:rPr spc="-165" dirty="0"/>
              <a:t> </a:t>
            </a:r>
            <a:r>
              <a:rPr spc="-10" dirty="0"/>
              <a:t>ARKEOLOJİ</a:t>
            </a:r>
            <a:r>
              <a:rPr spc="-160" dirty="0"/>
              <a:t> </a:t>
            </a:r>
            <a:r>
              <a:rPr spc="-10" dirty="0"/>
              <a:t>MÜZESİ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265677"/>
            <a:ext cx="7128509" cy="467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İyi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düzenlenmiş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koleksiyonlarda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Arkaik,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Klasik,</a:t>
            </a:r>
            <a:endParaRPr sz="2800">
              <a:latin typeface="Calibri"/>
              <a:cs typeface="Calibri"/>
            </a:endParaRPr>
          </a:p>
          <a:p>
            <a:pPr marL="355600" marR="415925">
              <a:lnSpc>
                <a:spcPts val="3020"/>
              </a:lnSpc>
              <a:spcBef>
                <a:spcPts val="215"/>
              </a:spcBef>
            </a:pPr>
            <a:r>
              <a:rPr sz="2800" dirty="0">
                <a:latin typeface="Calibri"/>
                <a:cs typeface="Calibri"/>
              </a:rPr>
              <a:t>Helenistik,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Roma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Bizans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dönemlerinden </a:t>
            </a:r>
            <a:r>
              <a:rPr sz="2800" spc="-25" dirty="0">
                <a:latin typeface="Calibri"/>
                <a:cs typeface="Calibri"/>
              </a:rPr>
              <a:t>yazıtlar,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yapımı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sanat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eserleri,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silahlar,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taş </a:t>
            </a:r>
            <a:r>
              <a:rPr sz="2800" spc="-20" dirty="0">
                <a:latin typeface="Calibri"/>
                <a:cs typeface="Calibri"/>
              </a:rPr>
              <a:t>eserler,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heykeller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kişisel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eşyaları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yakından inceleyebilirsiniz.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Fenike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dönemine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taş</a:t>
            </a:r>
            <a:endParaRPr sz="2800">
              <a:latin typeface="Calibri"/>
              <a:cs typeface="Calibri"/>
            </a:endParaRPr>
          </a:p>
          <a:p>
            <a:pPr marL="355600" marR="5715">
              <a:lnSpc>
                <a:spcPts val="302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yazıtları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arkeoloji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meraklılarını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büyüleyen </a:t>
            </a:r>
            <a:r>
              <a:rPr sz="2800" dirty="0">
                <a:latin typeface="Calibri"/>
                <a:cs typeface="Calibri"/>
              </a:rPr>
              <a:t>müzede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Alanya’nın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geleneksel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kültürünü</a:t>
            </a:r>
            <a:endParaRPr sz="2800">
              <a:latin typeface="Calibri"/>
              <a:cs typeface="Calibri"/>
            </a:endParaRPr>
          </a:p>
          <a:p>
            <a:pPr marL="355600" marR="5080">
              <a:lnSpc>
                <a:spcPts val="3020"/>
              </a:lnSpc>
              <a:spcBef>
                <a:spcPts val="10"/>
              </a:spcBef>
            </a:pPr>
            <a:r>
              <a:rPr sz="2800" dirty="0">
                <a:latin typeface="Calibri"/>
                <a:cs typeface="Calibri"/>
              </a:rPr>
              <a:t>yansıtan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dokuması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yörük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halı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kilimleri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gibi </a:t>
            </a:r>
            <a:r>
              <a:rPr sz="2800" dirty="0">
                <a:latin typeface="Calibri"/>
                <a:cs typeface="Calibri"/>
              </a:rPr>
              <a:t>binlerce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eşya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sergileniyor.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Alanya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Arkeoloji Müzesi’ni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haftanın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günü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08:30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ile</a:t>
            </a:r>
            <a:endParaRPr sz="2800">
              <a:latin typeface="Calibri"/>
              <a:cs typeface="Calibri"/>
            </a:endParaRPr>
          </a:p>
          <a:p>
            <a:pPr marL="355600" marR="605790">
              <a:lnSpc>
                <a:spcPts val="3020"/>
              </a:lnSpc>
              <a:spcBef>
                <a:spcPts val="10"/>
              </a:spcBef>
            </a:pPr>
            <a:r>
              <a:rPr sz="2800" dirty="0">
                <a:latin typeface="Calibri"/>
                <a:cs typeface="Calibri"/>
              </a:rPr>
              <a:t>19:00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arasında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gezebilir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bölgenin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zengin </a:t>
            </a:r>
            <a:r>
              <a:rPr sz="2800" dirty="0">
                <a:latin typeface="Calibri"/>
                <a:cs typeface="Calibri"/>
              </a:rPr>
              <a:t>tarihi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hakkında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detaylı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bilgiler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alabilirsiniz.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3278123"/>
            <a:ext cx="6577584" cy="56327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5EF3A4FC-E60A-E400-F9FD-24E9D8AA4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649825" cy="3092450"/>
          </a:xfrm>
          <a:custGeom>
            <a:avLst/>
            <a:gdLst/>
            <a:ahLst/>
            <a:cxnLst/>
            <a:rect l="l" t="t" r="r" b="b"/>
            <a:pathLst>
              <a:path w="17649825" h="3092450">
                <a:moveTo>
                  <a:pt x="17649444" y="0"/>
                </a:moveTo>
                <a:lnTo>
                  <a:pt x="0" y="0"/>
                </a:lnTo>
                <a:lnTo>
                  <a:pt x="0" y="2936875"/>
                </a:lnTo>
                <a:lnTo>
                  <a:pt x="3884" y="2936113"/>
                </a:lnTo>
                <a:lnTo>
                  <a:pt x="14475" y="2937039"/>
                </a:lnTo>
                <a:lnTo>
                  <a:pt x="24345" y="2939811"/>
                </a:lnTo>
                <a:lnTo>
                  <a:pt x="33419" y="2944703"/>
                </a:lnTo>
                <a:lnTo>
                  <a:pt x="41624" y="2951988"/>
                </a:lnTo>
                <a:lnTo>
                  <a:pt x="53774" y="2929051"/>
                </a:lnTo>
                <a:lnTo>
                  <a:pt x="80014" y="2930712"/>
                </a:lnTo>
                <a:lnTo>
                  <a:pt x="112703" y="2941060"/>
                </a:lnTo>
                <a:lnTo>
                  <a:pt x="144196" y="2944185"/>
                </a:lnTo>
                <a:lnTo>
                  <a:pt x="166852" y="2924175"/>
                </a:lnTo>
                <a:lnTo>
                  <a:pt x="222149" y="2898538"/>
                </a:lnTo>
                <a:lnTo>
                  <a:pt x="273798" y="2882118"/>
                </a:lnTo>
                <a:lnTo>
                  <a:pt x="322941" y="2870325"/>
                </a:lnTo>
                <a:lnTo>
                  <a:pt x="370719" y="2858569"/>
                </a:lnTo>
                <a:lnTo>
                  <a:pt x="418274" y="2842259"/>
                </a:lnTo>
                <a:lnTo>
                  <a:pt x="464198" y="2839777"/>
                </a:lnTo>
                <a:lnTo>
                  <a:pt x="502135" y="2845069"/>
                </a:lnTo>
                <a:lnTo>
                  <a:pt x="541182" y="2853815"/>
                </a:lnTo>
                <a:lnTo>
                  <a:pt x="590435" y="2861691"/>
                </a:lnTo>
                <a:lnTo>
                  <a:pt x="629905" y="2852618"/>
                </a:lnTo>
                <a:lnTo>
                  <a:pt x="678298" y="2840741"/>
                </a:lnTo>
                <a:lnTo>
                  <a:pt x="733777" y="2830327"/>
                </a:lnTo>
                <a:lnTo>
                  <a:pt x="794506" y="2825643"/>
                </a:lnTo>
                <a:lnTo>
                  <a:pt x="858647" y="2830956"/>
                </a:lnTo>
                <a:lnTo>
                  <a:pt x="904579" y="2829692"/>
                </a:lnTo>
                <a:lnTo>
                  <a:pt x="959272" y="2824038"/>
                </a:lnTo>
                <a:lnTo>
                  <a:pt x="1014909" y="2817378"/>
                </a:lnTo>
                <a:lnTo>
                  <a:pt x="1063674" y="2813095"/>
                </a:lnTo>
                <a:lnTo>
                  <a:pt x="1097749" y="2814574"/>
                </a:lnTo>
                <a:lnTo>
                  <a:pt x="1131533" y="2805914"/>
                </a:lnTo>
                <a:lnTo>
                  <a:pt x="1171211" y="2807874"/>
                </a:lnTo>
                <a:lnTo>
                  <a:pt x="1213801" y="2814931"/>
                </a:lnTo>
                <a:lnTo>
                  <a:pt x="1256322" y="2821558"/>
                </a:lnTo>
                <a:lnTo>
                  <a:pt x="1317137" y="2836614"/>
                </a:lnTo>
                <a:lnTo>
                  <a:pt x="1360270" y="2836941"/>
                </a:lnTo>
                <a:lnTo>
                  <a:pt x="1399552" y="2831292"/>
                </a:lnTo>
                <a:lnTo>
                  <a:pt x="1448816" y="2828417"/>
                </a:lnTo>
                <a:lnTo>
                  <a:pt x="1515891" y="2816022"/>
                </a:lnTo>
                <a:lnTo>
                  <a:pt x="1561845" y="2802413"/>
                </a:lnTo>
                <a:lnTo>
                  <a:pt x="1595512" y="2792948"/>
                </a:lnTo>
                <a:lnTo>
                  <a:pt x="1625727" y="2792983"/>
                </a:lnTo>
                <a:lnTo>
                  <a:pt x="1677090" y="2781159"/>
                </a:lnTo>
                <a:lnTo>
                  <a:pt x="1728025" y="2782966"/>
                </a:lnTo>
                <a:lnTo>
                  <a:pt x="1780389" y="2790894"/>
                </a:lnTo>
                <a:lnTo>
                  <a:pt x="1836039" y="2797429"/>
                </a:lnTo>
                <a:lnTo>
                  <a:pt x="1846054" y="2806926"/>
                </a:lnTo>
                <a:lnTo>
                  <a:pt x="1866153" y="2803969"/>
                </a:lnTo>
                <a:lnTo>
                  <a:pt x="1905508" y="2789174"/>
                </a:lnTo>
                <a:lnTo>
                  <a:pt x="1920027" y="2797393"/>
                </a:lnTo>
                <a:lnTo>
                  <a:pt x="1956228" y="2800064"/>
                </a:lnTo>
                <a:lnTo>
                  <a:pt x="1995644" y="2797925"/>
                </a:lnTo>
                <a:lnTo>
                  <a:pt x="2019808" y="2791714"/>
                </a:lnTo>
                <a:lnTo>
                  <a:pt x="2055572" y="2796705"/>
                </a:lnTo>
                <a:lnTo>
                  <a:pt x="2087105" y="2808573"/>
                </a:lnTo>
                <a:lnTo>
                  <a:pt x="2121242" y="2825171"/>
                </a:lnTo>
                <a:lnTo>
                  <a:pt x="2164815" y="2844354"/>
                </a:lnTo>
                <a:lnTo>
                  <a:pt x="2224659" y="2863977"/>
                </a:lnTo>
                <a:lnTo>
                  <a:pt x="2279451" y="2869779"/>
                </a:lnTo>
                <a:lnTo>
                  <a:pt x="2309050" y="2885344"/>
                </a:lnTo>
                <a:lnTo>
                  <a:pt x="2329029" y="2899624"/>
                </a:lnTo>
                <a:lnTo>
                  <a:pt x="2354961" y="2901569"/>
                </a:lnTo>
                <a:lnTo>
                  <a:pt x="2401040" y="2910960"/>
                </a:lnTo>
                <a:lnTo>
                  <a:pt x="2442297" y="2924606"/>
                </a:lnTo>
                <a:lnTo>
                  <a:pt x="2480704" y="2939654"/>
                </a:lnTo>
                <a:lnTo>
                  <a:pt x="2518233" y="2953251"/>
                </a:lnTo>
                <a:lnTo>
                  <a:pt x="2556857" y="2962545"/>
                </a:lnTo>
                <a:lnTo>
                  <a:pt x="2598549" y="2964683"/>
                </a:lnTo>
                <a:lnTo>
                  <a:pt x="2645283" y="2956814"/>
                </a:lnTo>
                <a:lnTo>
                  <a:pt x="2697390" y="2965526"/>
                </a:lnTo>
                <a:lnTo>
                  <a:pt x="2746930" y="2976263"/>
                </a:lnTo>
                <a:lnTo>
                  <a:pt x="2794698" y="2987071"/>
                </a:lnTo>
                <a:lnTo>
                  <a:pt x="2841493" y="2995995"/>
                </a:lnTo>
                <a:lnTo>
                  <a:pt x="2888111" y="3001081"/>
                </a:lnTo>
                <a:lnTo>
                  <a:pt x="2935351" y="3000375"/>
                </a:lnTo>
                <a:lnTo>
                  <a:pt x="2959711" y="3016593"/>
                </a:lnTo>
                <a:lnTo>
                  <a:pt x="2985071" y="3025441"/>
                </a:lnTo>
                <a:lnTo>
                  <a:pt x="3012146" y="3024360"/>
                </a:lnTo>
                <a:lnTo>
                  <a:pt x="3041650" y="3010789"/>
                </a:lnTo>
                <a:lnTo>
                  <a:pt x="3101619" y="3030684"/>
                </a:lnTo>
                <a:lnTo>
                  <a:pt x="3143361" y="3050698"/>
                </a:lnTo>
                <a:lnTo>
                  <a:pt x="3180220" y="3061331"/>
                </a:lnTo>
                <a:lnTo>
                  <a:pt x="3225546" y="3053079"/>
                </a:lnTo>
                <a:lnTo>
                  <a:pt x="3259417" y="3060326"/>
                </a:lnTo>
                <a:lnTo>
                  <a:pt x="3310253" y="3074011"/>
                </a:lnTo>
                <a:lnTo>
                  <a:pt x="3332479" y="3077972"/>
                </a:lnTo>
                <a:lnTo>
                  <a:pt x="3350815" y="3077604"/>
                </a:lnTo>
                <a:lnTo>
                  <a:pt x="3364960" y="3074177"/>
                </a:lnTo>
                <a:lnTo>
                  <a:pt x="3381057" y="3071060"/>
                </a:lnTo>
                <a:lnTo>
                  <a:pt x="3405251" y="3071622"/>
                </a:lnTo>
                <a:lnTo>
                  <a:pt x="3451225" y="3075336"/>
                </a:lnTo>
                <a:lnTo>
                  <a:pt x="3497675" y="3078384"/>
                </a:lnTo>
                <a:lnTo>
                  <a:pt x="3543696" y="3083194"/>
                </a:lnTo>
                <a:lnTo>
                  <a:pt x="3588385" y="3092196"/>
                </a:lnTo>
                <a:lnTo>
                  <a:pt x="3629596" y="3066188"/>
                </a:lnTo>
                <a:lnTo>
                  <a:pt x="3656425" y="3060731"/>
                </a:lnTo>
                <a:lnTo>
                  <a:pt x="3683111" y="3064371"/>
                </a:lnTo>
                <a:lnTo>
                  <a:pt x="3723894" y="3065653"/>
                </a:lnTo>
                <a:lnTo>
                  <a:pt x="3761799" y="3056181"/>
                </a:lnTo>
                <a:lnTo>
                  <a:pt x="3809015" y="3054937"/>
                </a:lnTo>
                <a:lnTo>
                  <a:pt x="3852660" y="3063241"/>
                </a:lnTo>
                <a:lnTo>
                  <a:pt x="3879850" y="3082417"/>
                </a:lnTo>
                <a:lnTo>
                  <a:pt x="3925348" y="3077232"/>
                </a:lnTo>
                <a:lnTo>
                  <a:pt x="3970833" y="3075700"/>
                </a:lnTo>
                <a:lnTo>
                  <a:pt x="4070425" y="3076264"/>
                </a:lnTo>
                <a:lnTo>
                  <a:pt x="4128864" y="3074699"/>
                </a:lnTo>
                <a:lnTo>
                  <a:pt x="4195953" y="3069463"/>
                </a:lnTo>
                <a:lnTo>
                  <a:pt x="4242187" y="3064605"/>
                </a:lnTo>
                <a:lnTo>
                  <a:pt x="4275321" y="3066072"/>
                </a:lnTo>
                <a:lnTo>
                  <a:pt x="4301102" y="3069676"/>
                </a:lnTo>
                <a:lnTo>
                  <a:pt x="4325276" y="3071229"/>
                </a:lnTo>
                <a:lnTo>
                  <a:pt x="4353592" y="3066545"/>
                </a:lnTo>
                <a:lnTo>
                  <a:pt x="4391795" y="3051434"/>
                </a:lnTo>
                <a:lnTo>
                  <a:pt x="4445635" y="3021710"/>
                </a:lnTo>
                <a:lnTo>
                  <a:pt x="4470056" y="3009767"/>
                </a:lnTo>
                <a:lnTo>
                  <a:pt x="4496990" y="3010741"/>
                </a:lnTo>
                <a:lnTo>
                  <a:pt x="4527520" y="3016692"/>
                </a:lnTo>
                <a:lnTo>
                  <a:pt x="4562729" y="3019679"/>
                </a:lnTo>
                <a:lnTo>
                  <a:pt x="4748403" y="3011804"/>
                </a:lnTo>
                <a:lnTo>
                  <a:pt x="4818923" y="3010663"/>
                </a:lnTo>
                <a:lnTo>
                  <a:pt x="4864322" y="3006677"/>
                </a:lnTo>
                <a:lnTo>
                  <a:pt x="4896242" y="3001000"/>
                </a:lnTo>
                <a:lnTo>
                  <a:pt x="4926330" y="2994786"/>
                </a:lnTo>
                <a:lnTo>
                  <a:pt x="4967239" y="3003430"/>
                </a:lnTo>
                <a:lnTo>
                  <a:pt x="4992433" y="3008312"/>
                </a:lnTo>
                <a:lnTo>
                  <a:pt x="5010769" y="3012146"/>
                </a:lnTo>
                <a:lnTo>
                  <a:pt x="5031105" y="3017647"/>
                </a:lnTo>
                <a:lnTo>
                  <a:pt x="5100574" y="3025648"/>
                </a:lnTo>
                <a:lnTo>
                  <a:pt x="5181600" y="3042793"/>
                </a:lnTo>
                <a:lnTo>
                  <a:pt x="5201279" y="3018613"/>
                </a:lnTo>
                <a:lnTo>
                  <a:pt x="5221779" y="3021853"/>
                </a:lnTo>
                <a:lnTo>
                  <a:pt x="5248161" y="3034452"/>
                </a:lnTo>
                <a:lnTo>
                  <a:pt x="5285486" y="3038348"/>
                </a:lnTo>
                <a:lnTo>
                  <a:pt x="5358892" y="3029457"/>
                </a:lnTo>
                <a:lnTo>
                  <a:pt x="5391102" y="3020845"/>
                </a:lnTo>
                <a:lnTo>
                  <a:pt x="5434076" y="3014757"/>
                </a:lnTo>
                <a:lnTo>
                  <a:pt x="5480478" y="3007669"/>
                </a:lnTo>
                <a:lnTo>
                  <a:pt x="5522976" y="2996056"/>
                </a:lnTo>
                <a:lnTo>
                  <a:pt x="5563485" y="2977467"/>
                </a:lnTo>
                <a:lnTo>
                  <a:pt x="5588539" y="2965069"/>
                </a:lnTo>
                <a:lnTo>
                  <a:pt x="5613451" y="2957623"/>
                </a:lnTo>
                <a:lnTo>
                  <a:pt x="5653532" y="2953893"/>
                </a:lnTo>
                <a:lnTo>
                  <a:pt x="5680840" y="2945971"/>
                </a:lnTo>
                <a:lnTo>
                  <a:pt x="5702268" y="2946336"/>
                </a:lnTo>
                <a:lnTo>
                  <a:pt x="5718790" y="2944034"/>
                </a:lnTo>
                <a:lnTo>
                  <a:pt x="5731383" y="2928111"/>
                </a:lnTo>
                <a:lnTo>
                  <a:pt x="5785706" y="2945824"/>
                </a:lnTo>
                <a:lnTo>
                  <a:pt x="5824212" y="2956279"/>
                </a:lnTo>
                <a:lnTo>
                  <a:pt x="5851082" y="2960990"/>
                </a:lnTo>
                <a:lnTo>
                  <a:pt x="5870499" y="2961468"/>
                </a:lnTo>
                <a:lnTo>
                  <a:pt x="5886643" y="2959224"/>
                </a:lnTo>
                <a:lnTo>
                  <a:pt x="5903698" y="2955769"/>
                </a:lnTo>
                <a:lnTo>
                  <a:pt x="5925845" y="2952616"/>
                </a:lnTo>
                <a:lnTo>
                  <a:pt x="5957268" y="2951275"/>
                </a:lnTo>
                <a:lnTo>
                  <a:pt x="6052125" y="2955643"/>
                </a:lnTo>
                <a:lnTo>
                  <a:pt x="6105203" y="2955671"/>
                </a:lnTo>
                <a:lnTo>
                  <a:pt x="6159680" y="2953936"/>
                </a:lnTo>
                <a:lnTo>
                  <a:pt x="6213856" y="2951035"/>
                </a:lnTo>
                <a:lnTo>
                  <a:pt x="6357583" y="2941284"/>
                </a:lnTo>
                <a:lnTo>
                  <a:pt x="6393561" y="2939669"/>
                </a:lnTo>
                <a:lnTo>
                  <a:pt x="6447470" y="2939732"/>
                </a:lnTo>
                <a:lnTo>
                  <a:pt x="6504092" y="2942526"/>
                </a:lnTo>
                <a:lnTo>
                  <a:pt x="6511925" y="2940304"/>
                </a:lnTo>
                <a:lnTo>
                  <a:pt x="6585676" y="2936539"/>
                </a:lnTo>
                <a:lnTo>
                  <a:pt x="6644640" y="2932953"/>
                </a:lnTo>
                <a:lnTo>
                  <a:pt x="6689697" y="2928248"/>
                </a:lnTo>
                <a:lnTo>
                  <a:pt x="6721729" y="2921127"/>
                </a:lnTo>
                <a:lnTo>
                  <a:pt x="6791573" y="2913006"/>
                </a:lnTo>
                <a:lnTo>
                  <a:pt x="6836902" y="2908839"/>
                </a:lnTo>
                <a:lnTo>
                  <a:pt x="6870015" y="2907482"/>
                </a:lnTo>
                <a:lnTo>
                  <a:pt x="6903211" y="2907792"/>
                </a:lnTo>
                <a:lnTo>
                  <a:pt x="6943320" y="2897584"/>
                </a:lnTo>
                <a:lnTo>
                  <a:pt x="6985666" y="2892710"/>
                </a:lnTo>
                <a:lnTo>
                  <a:pt x="7031299" y="2884646"/>
                </a:lnTo>
                <a:lnTo>
                  <a:pt x="7081266" y="2864866"/>
                </a:lnTo>
                <a:lnTo>
                  <a:pt x="7105052" y="2853551"/>
                </a:lnTo>
                <a:lnTo>
                  <a:pt x="7131923" y="2854452"/>
                </a:lnTo>
                <a:lnTo>
                  <a:pt x="7157150" y="2853828"/>
                </a:lnTo>
                <a:lnTo>
                  <a:pt x="7176008" y="2837942"/>
                </a:lnTo>
                <a:lnTo>
                  <a:pt x="7187578" y="2821378"/>
                </a:lnTo>
                <a:lnTo>
                  <a:pt x="7203900" y="2814494"/>
                </a:lnTo>
                <a:lnTo>
                  <a:pt x="7222817" y="2812063"/>
                </a:lnTo>
                <a:lnTo>
                  <a:pt x="7242175" y="2808858"/>
                </a:lnTo>
                <a:lnTo>
                  <a:pt x="7272633" y="2794605"/>
                </a:lnTo>
                <a:lnTo>
                  <a:pt x="7327104" y="2786545"/>
                </a:lnTo>
                <a:lnTo>
                  <a:pt x="7390920" y="2783923"/>
                </a:lnTo>
                <a:lnTo>
                  <a:pt x="7449414" y="2785982"/>
                </a:lnTo>
                <a:lnTo>
                  <a:pt x="7487920" y="2791968"/>
                </a:lnTo>
                <a:lnTo>
                  <a:pt x="7547240" y="2784815"/>
                </a:lnTo>
                <a:lnTo>
                  <a:pt x="7598519" y="2781046"/>
                </a:lnTo>
                <a:lnTo>
                  <a:pt x="7644904" y="2778617"/>
                </a:lnTo>
                <a:lnTo>
                  <a:pt x="7689539" y="2775488"/>
                </a:lnTo>
                <a:lnTo>
                  <a:pt x="7735570" y="2769616"/>
                </a:lnTo>
                <a:lnTo>
                  <a:pt x="7753185" y="2770004"/>
                </a:lnTo>
                <a:lnTo>
                  <a:pt x="7769717" y="2768631"/>
                </a:lnTo>
                <a:lnTo>
                  <a:pt x="7785272" y="2765686"/>
                </a:lnTo>
                <a:lnTo>
                  <a:pt x="7821271" y="2754760"/>
                </a:lnTo>
                <a:lnTo>
                  <a:pt x="7861323" y="2759325"/>
                </a:lnTo>
                <a:lnTo>
                  <a:pt x="7882635" y="2752725"/>
                </a:lnTo>
                <a:lnTo>
                  <a:pt x="8011019" y="2745291"/>
                </a:lnTo>
                <a:lnTo>
                  <a:pt x="8041243" y="2741993"/>
                </a:lnTo>
                <a:lnTo>
                  <a:pt x="8113014" y="2733040"/>
                </a:lnTo>
                <a:lnTo>
                  <a:pt x="8152713" y="2738661"/>
                </a:lnTo>
                <a:lnTo>
                  <a:pt x="8196834" y="2741297"/>
                </a:lnTo>
                <a:lnTo>
                  <a:pt x="8244723" y="2741257"/>
                </a:lnTo>
                <a:lnTo>
                  <a:pt x="8295725" y="2738849"/>
                </a:lnTo>
                <a:lnTo>
                  <a:pt x="8349186" y="2734381"/>
                </a:lnTo>
                <a:lnTo>
                  <a:pt x="8404453" y="2728161"/>
                </a:lnTo>
                <a:lnTo>
                  <a:pt x="8460871" y="2720499"/>
                </a:lnTo>
                <a:lnTo>
                  <a:pt x="8517787" y="2711701"/>
                </a:lnTo>
                <a:lnTo>
                  <a:pt x="8574545" y="2702077"/>
                </a:lnTo>
                <a:lnTo>
                  <a:pt x="8630493" y="2691934"/>
                </a:lnTo>
                <a:lnTo>
                  <a:pt x="8684976" y="2681582"/>
                </a:lnTo>
                <a:lnTo>
                  <a:pt x="8875177" y="2644241"/>
                </a:lnTo>
                <a:lnTo>
                  <a:pt x="8912524" y="2637465"/>
                </a:lnTo>
                <a:lnTo>
                  <a:pt x="8944483" y="2632329"/>
                </a:lnTo>
                <a:lnTo>
                  <a:pt x="8982174" y="2615203"/>
                </a:lnTo>
                <a:lnTo>
                  <a:pt x="9003696" y="2610008"/>
                </a:lnTo>
                <a:lnTo>
                  <a:pt x="9049004" y="2613025"/>
                </a:lnTo>
                <a:lnTo>
                  <a:pt x="9103213" y="2626883"/>
                </a:lnTo>
                <a:lnTo>
                  <a:pt x="9151449" y="2629979"/>
                </a:lnTo>
                <a:lnTo>
                  <a:pt x="9195428" y="2625598"/>
                </a:lnTo>
                <a:lnTo>
                  <a:pt x="9236868" y="2617025"/>
                </a:lnTo>
                <a:lnTo>
                  <a:pt x="9277487" y="2607548"/>
                </a:lnTo>
                <a:lnTo>
                  <a:pt x="9319002" y="2600452"/>
                </a:lnTo>
                <a:lnTo>
                  <a:pt x="9363130" y="2599023"/>
                </a:lnTo>
                <a:lnTo>
                  <a:pt x="9411589" y="2606548"/>
                </a:lnTo>
                <a:lnTo>
                  <a:pt x="9438282" y="2602087"/>
                </a:lnTo>
                <a:lnTo>
                  <a:pt x="9464833" y="2599150"/>
                </a:lnTo>
                <a:lnTo>
                  <a:pt x="9491241" y="2597404"/>
                </a:lnTo>
                <a:lnTo>
                  <a:pt x="9517507" y="2596515"/>
                </a:lnTo>
                <a:lnTo>
                  <a:pt x="9604375" y="2595879"/>
                </a:lnTo>
                <a:lnTo>
                  <a:pt x="9626981" y="2603373"/>
                </a:lnTo>
                <a:lnTo>
                  <a:pt x="9651365" y="2613914"/>
                </a:lnTo>
                <a:lnTo>
                  <a:pt x="9721977" y="2610357"/>
                </a:lnTo>
                <a:lnTo>
                  <a:pt x="9738741" y="2596896"/>
                </a:lnTo>
                <a:lnTo>
                  <a:pt x="9760839" y="2600452"/>
                </a:lnTo>
                <a:lnTo>
                  <a:pt x="9783016" y="2597009"/>
                </a:lnTo>
                <a:lnTo>
                  <a:pt x="9842420" y="2586075"/>
                </a:lnTo>
                <a:lnTo>
                  <a:pt x="9863455" y="2582418"/>
                </a:lnTo>
                <a:lnTo>
                  <a:pt x="9873234" y="2583560"/>
                </a:lnTo>
                <a:lnTo>
                  <a:pt x="9881870" y="2579116"/>
                </a:lnTo>
                <a:lnTo>
                  <a:pt x="9893681" y="2582545"/>
                </a:lnTo>
                <a:lnTo>
                  <a:pt x="9898507" y="2578734"/>
                </a:lnTo>
                <a:lnTo>
                  <a:pt x="9958070" y="2587625"/>
                </a:lnTo>
                <a:lnTo>
                  <a:pt x="9991344" y="2590038"/>
                </a:lnTo>
                <a:lnTo>
                  <a:pt x="10057638" y="2603754"/>
                </a:lnTo>
                <a:lnTo>
                  <a:pt x="10069449" y="2597911"/>
                </a:lnTo>
                <a:lnTo>
                  <a:pt x="10168636" y="2605404"/>
                </a:lnTo>
                <a:lnTo>
                  <a:pt x="10169779" y="2601595"/>
                </a:lnTo>
                <a:lnTo>
                  <a:pt x="10196322" y="2586228"/>
                </a:lnTo>
                <a:lnTo>
                  <a:pt x="10204450" y="2586481"/>
                </a:lnTo>
                <a:lnTo>
                  <a:pt x="10242206" y="2583701"/>
                </a:lnTo>
                <a:lnTo>
                  <a:pt x="10262573" y="2577022"/>
                </a:lnTo>
                <a:lnTo>
                  <a:pt x="10275173" y="2569702"/>
                </a:lnTo>
                <a:lnTo>
                  <a:pt x="10289624" y="2564995"/>
                </a:lnTo>
                <a:lnTo>
                  <a:pt x="10315548" y="2566159"/>
                </a:lnTo>
                <a:lnTo>
                  <a:pt x="10362565" y="2576449"/>
                </a:lnTo>
                <a:lnTo>
                  <a:pt x="10373877" y="2566838"/>
                </a:lnTo>
                <a:lnTo>
                  <a:pt x="10386488" y="2562145"/>
                </a:lnTo>
                <a:lnTo>
                  <a:pt x="10401266" y="2561715"/>
                </a:lnTo>
                <a:lnTo>
                  <a:pt x="10419080" y="2564892"/>
                </a:lnTo>
                <a:lnTo>
                  <a:pt x="10447559" y="2558543"/>
                </a:lnTo>
                <a:lnTo>
                  <a:pt x="10466705" y="2547064"/>
                </a:lnTo>
                <a:lnTo>
                  <a:pt x="10485659" y="2539799"/>
                </a:lnTo>
                <a:lnTo>
                  <a:pt x="10513568" y="2546096"/>
                </a:lnTo>
                <a:lnTo>
                  <a:pt x="10524634" y="2535017"/>
                </a:lnTo>
                <a:lnTo>
                  <a:pt x="10554477" y="2529379"/>
                </a:lnTo>
                <a:lnTo>
                  <a:pt x="10581772" y="2523718"/>
                </a:lnTo>
                <a:lnTo>
                  <a:pt x="10585196" y="2512568"/>
                </a:lnTo>
                <a:lnTo>
                  <a:pt x="10606803" y="2505049"/>
                </a:lnTo>
                <a:lnTo>
                  <a:pt x="10624708" y="2507567"/>
                </a:lnTo>
                <a:lnTo>
                  <a:pt x="10642542" y="2510585"/>
                </a:lnTo>
                <a:lnTo>
                  <a:pt x="10663936" y="2504567"/>
                </a:lnTo>
                <a:lnTo>
                  <a:pt x="10676133" y="2505896"/>
                </a:lnTo>
                <a:lnTo>
                  <a:pt x="10671222" y="2514250"/>
                </a:lnTo>
                <a:lnTo>
                  <a:pt x="10666954" y="2523605"/>
                </a:lnTo>
                <a:lnTo>
                  <a:pt x="10681081" y="2527934"/>
                </a:lnTo>
                <a:lnTo>
                  <a:pt x="10703149" y="2529240"/>
                </a:lnTo>
                <a:lnTo>
                  <a:pt x="10718276" y="2534380"/>
                </a:lnTo>
                <a:lnTo>
                  <a:pt x="10730140" y="2538043"/>
                </a:lnTo>
                <a:lnTo>
                  <a:pt x="10742422" y="2534920"/>
                </a:lnTo>
                <a:lnTo>
                  <a:pt x="10747232" y="2531530"/>
                </a:lnTo>
                <a:lnTo>
                  <a:pt x="10752613" y="2526569"/>
                </a:lnTo>
                <a:lnTo>
                  <a:pt x="10758709" y="2519846"/>
                </a:lnTo>
                <a:lnTo>
                  <a:pt x="10765663" y="2511171"/>
                </a:lnTo>
                <a:lnTo>
                  <a:pt x="10796728" y="2512873"/>
                </a:lnTo>
                <a:lnTo>
                  <a:pt x="10822543" y="2506218"/>
                </a:lnTo>
                <a:lnTo>
                  <a:pt x="10852048" y="2494990"/>
                </a:lnTo>
                <a:lnTo>
                  <a:pt x="10894187" y="2482977"/>
                </a:lnTo>
                <a:lnTo>
                  <a:pt x="10914092" y="2487933"/>
                </a:lnTo>
                <a:lnTo>
                  <a:pt x="10932747" y="2487199"/>
                </a:lnTo>
                <a:lnTo>
                  <a:pt x="10950569" y="2481941"/>
                </a:lnTo>
                <a:lnTo>
                  <a:pt x="10967974" y="2473325"/>
                </a:lnTo>
                <a:lnTo>
                  <a:pt x="10992465" y="2472197"/>
                </a:lnTo>
                <a:lnTo>
                  <a:pt x="11016742" y="2469451"/>
                </a:lnTo>
                <a:lnTo>
                  <a:pt x="11041018" y="2465466"/>
                </a:lnTo>
                <a:lnTo>
                  <a:pt x="11108182" y="2452116"/>
                </a:lnTo>
                <a:lnTo>
                  <a:pt x="11138154" y="2457323"/>
                </a:lnTo>
                <a:lnTo>
                  <a:pt x="11147198" y="2456719"/>
                </a:lnTo>
                <a:lnTo>
                  <a:pt x="11171809" y="2456433"/>
                </a:lnTo>
                <a:lnTo>
                  <a:pt x="11198606" y="2453131"/>
                </a:lnTo>
                <a:lnTo>
                  <a:pt x="11214354" y="2439416"/>
                </a:lnTo>
                <a:lnTo>
                  <a:pt x="11237087" y="2441702"/>
                </a:lnTo>
                <a:lnTo>
                  <a:pt x="11262868" y="2430145"/>
                </a:lnTo>
                <a:lnTo>
                  <a:pt x="11267059" y="2436114"/>
                </a:lnTo>
                <a:lnTo>
                  <a:pt x="11287506" y="2444115"/>
                </a:lnTo>
                <a:lnTo>
                  <a:pt x="11381613" y="2401443"/>
                </a:lnTo>
                <a:lnTo>
                  <a:pt x="11399277" y="2395168"/>
                </a:lnTo>
                <a:lnTo>
                  <a:pt x="11414728" y="2390775"/>
                </a:lnTo>
                <a:lnTo>
                  <a:pt x="11427368" y="2387619"/>
                </a:lnTo>
                <a:lnTo>
                  <a:pt x="11436604" y="2385059"/>
                </a:lnTo>
                <a:lnTo>
                  <a:pt x="11439525" y="2381504"/>
                </a:lnTo>
                <a:lnTo>
                  <a:pt x="11497056" y="2369566"/>
                </a:lnTo>
                <a:lnTo>
                  <a:pt x="11513820" y="2355596"/>
                </a:lnTo>
                <a:lnTo>
                  <a:pt x="11544575" y="2346301"/>
                </a:lnTo>
                <a:lnTo>
                  <a:pt x="11575748" y="2340483"/>
                </a:lnTo>
                <a:lnTo>
                  <a:pt x="11603991" y="2331807"/>
                </a:lnTo>
                <a:lnTo>
                  <a:pt x="11641994" y="2305764"/>
                </a:lnTo>
                <a:lnTo>
                  <a:pt x="11657457" y="2301875"/>
                </a:lnTo>
                <a:lnTo>
                  <a:pt x="11685524" y="2303018"/>
                </a:lnTo>
                <a:lnTo>
                  <a:pt x="11692890" y="2313431"/>
                </a:lnTo>
                <a:lnTo>
                  <a:pt x="11710416" y="2308605"/>
                </a:lnTo>
                <a:lnTo>
                  <a:pt x="11722173" y="2311350"/>
                </a:lnTo>
                <a:lnTo>
                  <a:pt x="11729069" y="2312654"/>
                </a:lnTo>
                <a:lnTo>
                  <a:pt x="11735941" y="2313553"/>
                </a:lnTo>
                <a:lnTo>
                  <a:pt x="11742801" y="2313940"/>
                </a:lnTo>
                <a:lnTo>
                  <a:pt x="11750805" y="2288655"/>
                </a:lnTo>
                <a:lnTo>
                  <a:pt x="11775122" y="2283682"/>
                </a:lnTo>
                <a:lnTo>
                  <a:pt x="11796772" y="2281043"/>
                </a:lnTo>
                <a:lnTo>
                  <a:pt x="11796776" y="2262758"/>
                </a:lnTo>
                <a:lnTo>
                  <a:pt x="11820523" y="2252009"/>
                </a:lnTo>
                <a:lnTo>
                  <a:pt x="11829303" y="2239819"/>
                </a:lnTo>
                <a:lnTo>
                  <a:pt x="11839442" y="2235702"/>
                </a:lnTo>
                <a:lnTo>
                  <a:pt x="11867261" y="2249170"/>
                </a:lnTo>
                <a:lnTo>
                  <a:pt x="11904165" y="2227402"/>
                </a:lnTo>
                <a:lnTo>
                  <a:pt x="11945951" y="2208191"/>
                </a:lnTo>
                <a:lnTo>
                  <a:pt x="11990298" y="2189973"/>
                </a:lnTo>
                <a:lnTo>
                  <a:pt x="12034887" y="2171185"/>
                </a:lnTo>
                <a:lnTo>
                  <a:pt x="12077399" y="2150261"/>
                </a:lnTo>
                <a:lnTo>
                  <a:pt x="12115515" y="2125639"/>
                </a:lnTo>
                <a:lnTo>
                  <a:pt x="12146915" y="2095753"/>
                </a:lnTo>
                <a:lnTo>
                  <a:pt x="12187906" y="2077985"/>
                </a:lnTo>
                <a:lnTo>
                  <a:pt x="12214812" y="2058955"/>
                </a:lnTo>
                <a:lnTo>
                  <a:pt x="12238408" y="2039496"/>
                </a:lnTo>
                <a:lnTo>
                  <a:pt x="12269470" y="2020443"/>
                </a:lnTo>
                <a:lnTo>
                  <a:pt x="12290464" y="2015783"/>
                </a:lnTo>
                <a:lnTo>
                  <a:pt x="12335414" y="2013458"/>
                </a:lnTo>
                <a:lnTo>
                  <a:pt x="12388699" y="2002655"/>
                </a:lnTo>
                <a:lnTo>
                  <a:pt x="12434697" y="1972564"/>
                </a:lnTo>
                <a:lnTo>
                  <a:pt x="12583414" y="1901444"/>
                </a:lnTo>
                <a:lnTo>
                  <a:pt x="12684633" y="1863344"/>
                </a:lnTo>
                <a:lnTo>
                  <a:pt x="12706350" y="1833245"/>
                </a:lnTo>
                <a:lnTo>
                  <a:pt x="12734163" y="1809115"/>
                </a:lnTo>
                <a:lnTo>
                  <a:pt x="12740513" y="1809242"/>
                </a:lnTo>
                <a:lnTo>
                  <a:pt x="12754864" y="1814829"/>
                </a:lnTo>
                <a:lnTo>
                  <a:pt x="12765680" y="1812204"/>
                </a:lnTo>
                <a:lnTo>
                  <a:pt x="12803632" y="1799971"/>
                </a:lnTo>
                <a:lnTo>
                  <a:pt x="12804775" y="1802510"/>
                </a:lnTo>
                <a:lnTo>
                  <a:pt x="12806426" y="1802256"/>
                </a:lnTo>
                <a:lnTo>
                  <a:pt x="12808712" y="1800352"/>
                </a:lnTo>
                <a:lnTo>
                  <a:pt x="12823190" y="1787017"/>
                </a:lnTo>
                <a:lnTo>
                  <a:pt x="12830937" y="1781936"/>
                </a:lnTo>
                <a:lnTo>
                  <a:pt x="12841097" y="1803653"/>
                </a:lnTo>
                <a:lnTo>
                  <a:pt x="12856083" y="1804535"/>
                </a:lnTo>
                <a:lnTo>
                  <a:pt x="12873640" y="1799558"/>
                </a:lnTo>
                <a:lnTo>
                  <a:pt x="12890674" y="1796153"/>
                </a:lnTo>
                <a:lnTo>
                  <a:pt x="12904089" y="1801749"/>
                </a:lnTo>
                <a:lnTo>
                  <a:pt x="12915205" y="1793845"/>
                </a:lnTo>
                <a:lnTo>
                  <a:pt x="12926631" y="1786143"/>
                </a:lnTo>
                <a:lnTo>
                  <a:pt x="12938343" y="1778656"/>
                </a:lnTo>
                <a:lnTo>
                  <a:pt x="12950317" y="1771396"/>
                </a:lnTo>
                <a:lnTo>
                  <a:pt x="12960096" y="1766570"/>
                </a:lnTo>
                <a:lnTo>
                  <a:pt x="12960350" y="1766951"/>
                </a:lnTo>
                <a:lnTo>
                  <a:pt x="12962890" y="1766824"/>
                </a:lnTo>
                <a:lnTo>
                  <a:pt x="12966192" y="1765680"/>
                </a:lnTo>
                <a:lnTo>
                  <a:pt x="12971018" y="1762759"/>
                </a:lnTo>
                <a:lnTo>
                  <a:pt x="12977749" y="1757552"/>
                </a:lnTo>
                <a:lnTo>
                  <a:pt x="13004165" y="1748027"/>
                </a:lnTo>
                <a:lnTo>
                  <a:pt x="13008864" y="1752600"/>
                </a:lnTo>
                <a:lnTo>
                  <a:pt x="13010388" y="1751076"/>
                </a:lnTo>
                <a:lnTo>
                  <a:pt x="13015920" y="1739284"/>
                </a:lnTo>
                <a:lnTo>
                  <a:pt x="13021691" y="1732089"/>
                </a:lnTo>
                <a:lnTo>
                  <a:pt x="13032033" y="1734038"/>
                </a:lnTo>
                <a:lnTo>
                  <a:pt x="13051282" y="1749678"/>
                </a:lnTo>
                <a:lnTo>
                  <a:pt x="13068317" y="1734661"/>
                </a:lnTo>
                <a:lnTo>
                  <a:pt x="13085937" y="1731454"/>
                </a:lnTo>
                <a:lnTo>
                  <a:pt x="13107628" y="1731962"/>
                </a:lnTo>
                <a:lnTo>
                  <a:pt x="13136880" y="1728089"/>
                </a:lnTo>
                <a:lnTo>
                  <a:pt x="13146196" y="1713954"/>
                </a:lnTo>
                <a:lnTo>
                  <a:pt x="13157215" y="1706927"/>
                </a:lnTo>
                <a:lnTo>
                  <a:pt x="13169687" y="1705496"/>
                </a:lnTo>
                <a:lnTo>
                  <a:pt x="13183362" y="1708150"/>
                </a:lnTo>
                <a:lnTo>
                  <a:pt x="13212913" y="1691995"/>
                </a:lnTo>
                <a:lnTo>
                  <a:pt x="13244607" y="1681591"/>
                </a:lnTo>
                <a:lnTo>
                  <a:pt x="13278159" y="1672877"/>
                </a:lnTo>
                <a:lnTo>
                  <a:pt x="13313283" y="1661795"/>
                </a:lnTo>
                <a:lnTo>
                  <a:pt x="13344251" y="1639502"/>
                </a:lnTo>
                <a:lnTo>
                  <a:pt x="13375957" y="1632331"/>
                </a:lnTo>
                <a:lnTo>
                  <a:pt x="13409473" y="1629826"/>
                </a:lnTo>
                <a:lnTo>
                  <a:pt x="13445871" y="1621535"/>
                </a:lnTo>
                <a:lnTo>
                  <a:pt x="13519912" y="1613280"/>
                </a:lnTo>
                <a:lnTo>
                  <a:pt x="13528000" y="1610528"/>
                </a:lnTo>
                <a:lnTo>
                  <a:pt x="13542137" y="1608502"/>
                </a:lnTo>
                <a:lnTo>
                  <a:pt x="13563219" y="1606296"/>
                </a:lnTo>
                <a:lnTo>
                  <a:pt x="13563727" y="1606550"/>
                </a:lnTo>
                <a:lnTo>
                  <a:pt x="13572236" y="1599310"/>
                </a:lnTo>
                <a:lnTo>
                  <a:pt x="13582356" y="1589200"/>
                </a:lnTo>
                <a:lnTo>
                  <a:pt x="13592143" y="1578911"/>
                </a:lnTo>
                <a:lnTo>
                  <a:pt x="13601596" y="1568503"/>
                </a:lnTo>
                <a:lnTo>
                  <a:pt x="13610717" y="1558035"/>
                </a:lnTo>
                <a:lnTo>
                  <a:pt x="13627381" y="1550729"/>
                </a:lnTo>
                <a:lnTo>
                  <a:pt x="13641927" y="1543018"/>
                </a:lnTo>
                <a:lnTo>
                  <a:pt x="13655758" y="1536497"/>
                </a:lnTo>
                <a:lnTo>
                  <a:pt x="13670280" y="1532763"/>
                </a:lnTo>
                <a:lnTo>
                  <a:pt x="13680969" y="1526714"/>
                </a:lnTo>
                <a:lnTo>
                  <a:pt x="13699029" y="1518380"/>
                </a:lnTo>
                <a:lnTo>
                  <a:pt x="13716875" y="1511331"/>
                </a:lnTo>
                <a:lnTo>
                  <a:pt x="13726921" y="1509141"/>
                </a:lnTo>
                <a:lnTo>
                  <a:pt x="13735431" y="1544320"/>
                </a:lnTo>
                <a:lnTo>
                  <a:pt x="13758671" y="1482471"/>
                </a:lnTo>
                <a:lnTo>
                  <a:pt x="13800709" y="1472438"/>
                </a:lnTo>
                <a:lnTo>
                  <a:pt x="13813028" y="1459229"/>
                </a:lnTo>
                <a:lnTo>
                  <a:pt x="13814044" y="1450594"/>
                </a:lnTo>
                <a:lnTo>
                  <a:pt x="13943076" y="1409446"/>
                </a:lnTo>
                <a:lnTo>
                  <a:pt x="14021942" y="1380490"/>
                </a:lnTo>
                <a:lnTo>
                  <a:pt x="14042264" y="1362444"/>
                </a:lnTo>
                <a:lnTo>
                  <a:pt x="14070885" y="1349375"/>
                </a:lnTo>
                <a:lnTo>
                  <a:pt x="14108150" y="1338306"/>
                </a:lnTo>
                <a:lnTo>
                  <a:pt x="14154404" y="1326260"/>
                </a:lnTo>
                <a:lnTo>
                  <a:pt x="14198741" y="1309421"/>
                </a:lnTo>
                <a:lnTo>
                  <a:pt x="14243543" y="1297079"/>
                </a:lnTo>
                <a:lnTo>
                  <a:pt x="14288896" y="1288208"/>
                </a:lnTo>
                <a:lnTo>
                  <a:pt x="14334885" y="1281782"/>
                </a:lnTo>
                <a:lnTo>
                  <a:pt x="14381592" y="1276775"/>
                </a:lnTo>
                <a:lnTo>
                  <a:pt x="14429105" y="1272158"/>
                </a:lnTo>
                <a:lnTo>
                  <a:pt x="14467304" y="1250898"/>
                </a:lnTo>
                <a:lnTo>
                  <a:pt x="14503671" y="1233826"/>
                </a:lnTo>
                <a:lnTo>
                  <a:pt x="14539304" y="1218431"/>
                </a:lnTo>
                <a:lnTo>
                  <a:pt x="14575297" y="1202197"/>
                </a:lnTo>
                <a:lnTo>
                  <a:pt x="14612750" y="1182612"/>
                </a:lnTo>
                <a:lnTo>
                  <a:pt x="14652757" y="1157162"/>
                </a:lnTo>
                <a:lnTo>
                  <a:pt x="14696417" y="1123333"/>
                </a:lnTo>
                <a:lnTo>
                  <a:pt x="14744827" y="1078610"/>
                </a:lnTo>
                <a:lnTo>
                  <a:pt x="14879446" y="1006728"/>
                </a:lnTo>
                <a:lnTo>
                  <a:pt x="14900042" y="989786"/>
                </a:lnTo>
                <a:lnTo>
                  <a:pt x="14933152" y="964438"/>
                </a:lnTo>
                <a:lnTo>
                  <a:pt x="14968333" y="942613"/>
                </a:lnTo>
                <a:lnTo>
                  <a:pt x="14995144" y="936244"/>
                </a:lnTo>
                <a:lnTo>
                  <a:pt x="15025369" y="914019"/>
                </a:lnTo>
                <a:lnTo>
                  <a:pt x="15047467" y="890904"/>
                </a:lnTo>
                <a:lnTo>
                  <a:pt x="15056231" y="883920"/>
                </a:lnTo>
                <a:lnTo>
                  <a:pt x="15096363" y="877189"/>
                </a:lnTo>
                <a:lnTo>
                  <a:pt x="15104110" y="876173"/>
                </a:lnTo>
                <a:lnTo>
                  <a:pt x="15108809" y="874522"/>
                </a:lnTo>
                <a:lnTo>
                  <a:pt x="15111603" y="872235"/>
                </a:lnTo>
                <a:lnTo>
                  <a:pt x="15111730" y="871474"/>
                </a:lnTo>
                <a:lnTo>
                  <a:pt x="15126462" y="868172"/>
                </a:lnTo>
                <a:lnTo>
                  <a:pt x="15148486" y="853422"/>
                </a:lnTo>
                <a:lnTo>
                  <a:pt x="15222728" y="802004"/>
                </a:lnTo>
                <a:lnTo>
                  <a:pt x="15253003" y="797436"/>
                </a:lnTo>
                <a:lnTo>
                  <a:pt x="15285958" y="787939"/>
                </a:lnTo>
                <a:lnTo>
                  <a:pt x="15307649" y="771251"/>
                </a:lnTo>
                <a:lnTo>
                  <a:pt x="15304135" y="745108"/>
                </a:lnTo>
                <a:lnTo>
                  <a:pt x="15314294" y="742569"/>
                </a:lnTo>
                <a:lnTo>
                  <a:pt x="15318867" y="736726"/>
                </a:lnTo>
                <a:lnTo>
                  <a:pt x="15320898" y="729233"/>
                </a:lnTo>
                <a:lnTo>
                  <a:pt x="15321026" y="726058"/>
                </a:lnTo>
                <a:lnTo>
                  <a:pt x="15393542" y="718693"/>
                </a:lnTo>
                <a:lnTo>
                  <a:pt x="15401036" y="712470"/>
                </a:lnTo>
                <a:lnTo>
                  <a:pt x="15484983" y="718693"/>
                </a:lnTo>
                <a:lnTo>
                  <a:pt x="15492112" y="720163"/>
                </a:lnTo>
                <a:lnTo>
                  <a:pt x="15500111" y="719693"/>
                </a:lnTo>
                <a:lnTo>
                  <a:pt x="15509182" y="716817"/>
                </a:lnTo>
                <a:lnTo>
                  <a:pt x="15519527" y="711073"/>
                </a:lnTo>
                <a:lnTo>
                  <a:pt x="15522448" y="707390"/>
                </a:lnTo>
                <a:lnTo>
                  <a:pt x="15554833" y="711580"/>
                </a:lnTo>
                <a:lnTo>
                  <a:pt x="15590646" y="702028"/>
                </a:lnTo>
                <a:lnTo>
                  <a:pt x="15638229" y="688377"/>
                </a:lnTo>
                <a:lnTo>
                  <a:pt x="15752444" y="654986"/>
                </a:lnTo>
                <a:lnTo>
                  <a:pt x="15810949" y="638350"/>
                </a:lnTo>
                <a:lnTo>
                  <a:pt x="15864967" y="623824"/>
                </a:lnTo>
                <a:lnTo>
                  <a:pt x="15922564" y="611815"/>
                </a:lnTo>
                <a:lnTo>
                  <a:pt x="15976919" y="599806"/>
                </a:lnTo>
                <a:lnTo>
                  <a:pt x="16027923" y="588010"/>
                </a:lnTo>
                <a:lnTo>
                  <a:pt x="16075467" y="576636"/>
                </a:lnTo>
                <a:lnTo>
                  <a:pt x="16159734" y="556005"/>
                </a:lnTo>
                <a:lnTo>
                  <a:pt x="16194702" y="531198"/>
                </a:lnTo>
                <a:lnTo>
                  <a:pt x="16243771" y="521648"/>
                </a:lnTo>
                <a:lnTo>
                  <a:pt x="16324419" y="518771"/>
                </a:lnTo>
                <a:lnTo>
                  <a:pt x="16326104" y="510667"/>
                </a:lnTo>
                <a:lnTo>
                  <a:pt x="16369633" y="515594"/>
                </a:lnTo>
                <a:lnTo>
                  <a:pt x="16413253" y="511999"/>
                </a:lnTo>
                <a:lnTo>
                  <a:pt x="16456942" y="501903"/>
                </a:lnTo>
                <a:lnTo>
                  <a:pt x="16500678" y="487330"/>
                </a:lnTo>
                <a:lnTo>
                  <a:pt x="16544439" y="470301"/>
                </a:lnTo>
                <a:lnTo>
                  <a:pt x="16588203" y="452839"/>
                </a:lnTo>
                <a:lnTo>
                  <a:pt x="16631949" y="436967"/>
                </a:lnTo>
                <a:lnTo>
                  <a:pt x="16675653" y="424708"/>
                </a:lnTo>
                <a:lnTo>
                  <a:pt x="16719296" y="418083"/>
                </a:lnTo>
                <a:lnTo>
                  <a:pt x="16737479" y="381601"/>
                </a:lnTo>
                <a:lnTo>
                  <a:pt x="16749761" y="371679"/>
                </a:lnTo>
                <a:lnTo>
                  <a:pt x="16762007" y="375070"/>
                </a:lnTo>
                <a:lnTo>
                  <a:pt x="16780081" y="378529"/>
                </a:lnTo>
                <a:lnTo>
                  <a:pt x="16809847" y="368807"/>
                </a:lnTo>
                <a:lnTo>
                  <a:pt x="16842158" y="361136"/>
                </a:lnTo>
                <a:lnTo>
                  <a:pt x="16879363" y="355441"/>
                </a:lnTo>
                <a:lnTo>
                  <a:pt x="16913877" y="351127"/>
                </a:lnTo>
                <a:lnTo>
                  <a:pt x="16938117" y="347599"/>
                </a:lnTo>
                <a:lnTo>
                  <a:pt x="16942816" y="341756"/>
                </a:lnTo>
                <a:lnTo>
                  <a:pt x="16966311" y="331216"/>
                </a:lnTo>
                <a:lnTo>
                  <a:pt x="16966946" y="312547"/>
                </a:lnTo>
                <a:lnTo>
                  <a:pt x="16997934" y="285496"/>
                </a:lnTo>
                <a:lnTo>
                  <a:pt x="17042892" y="270255"/>
                </a:lnTo>
                <a:lnTo>
                  <a:pt x="17077116" y="271441"/>
                </a:lnTo>
                <a:lnTo>
                  <a:pt x="17111410" y="258868"/>
                </a:lnTo>
                <a:lnTo>
                  <a:pt x="17146460" y="239775"/>
                </a:lnTo>
                <a:lnTo>
                  <a:pt x="17182949" y="221403"/>
                </a:lnTo>
                <a:lnTo>
                  <a:pt x="17221562" y="210989"/>
                </a:lnTo>
                <a:lnTo>
                  <a:pt x="17262983" y="215773"/>
                </a:lnTo>
                <a:lnTo>
                  <a:pt x="17294236" y="214891"/>
                </a:lnTo>
                <a:lnTo>
                  <a:pt x="17334134" y="206152"/>
                </a:lnTo>
                <a:lnTo>
                  <a:pt x="17370460" y="191555"/>
                </a:lnTo>
                <a:lnTo>
                  <a:pt x="17390999" y="173100"/>
                </a:lnTo>
                <a:lnTo>
                  <a:pt x="17404437" y="167977"/>
                </a:lnTo>
                <a:lnTo>
                  <a:pt x="17417637" y="163544"/>
                </a:lnTo>
                <a:lnTo>
                  <a:pt x="17428217" y="155920"/>
                </a:lnTo>
                <a:lnTo>
                  <a:pt x="17433798" y="141224"/>
                </a:lnTo>
                <a:lnTo>
                  <a:pt x="17449224" y="126888"/>
                </a:lnTo>
                <a:lnTo>
                  <a:pt x="17474628" y="124269"/>
                </a:lnTo>
                <a:lnTo>
                  <a:pt x="17495555" y="121650"/>
                </a:lnTo>
                <a:lnTo>
                  <a:pt x="17497552" y="107315"/>
                </a:lnTo>
                <a:lnTo>
                  <a:pt x="17523632" y="110226"/>
                </a:lnTo>
                <a:lnTo>
                  <a:pt x="17545224" y="99647"/>
                </a:lnTo>
                <a:lnTo>
                  <a:pt x="17563935" y="80900"/>
                </a:lnTo>
                <a:lnTo>
                  <a:pt x="17581372" y="59308"/>
                </a:lnTo>
                <a:lnTo>
                  <a:pt x="17591405" y="49149"/>
                </a:lnTo>
                <a:lnTo>
                  <a:pt x="1764944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6801" y="1927351"/>
            <a:ext cx="5236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SİDE</a:t>
            </a:r>
            <a:r>
              <a:rPr spc="-105" dirty="0"/>
              <a:t> </a:t>
            </a:r>
            <a:r>
              <a:rPr dirty="0"/>
              <a:t>APOLLON</a:t>
            </a:r>
            <a:r>
              <a:rPr spc="-100" dirty="0"/>
              <a:t> </a:t>
            </a:r>
            <a:r>
              <a:rPr spc="-30" dirty="0"/>
              <a:t>TAPINAĞI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4350" y="3508628"/>
            <a:ext cx="7277100" cy="48641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876300" indent="-342900">
              <a:lnSpc>
                <a:spcPts val="2480"/>
              </a:lnSpc>
              <a:spcBef>
                <a:spcPts val="42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Ulusal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uluslararası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turizm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dergilerinin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kapakların </a:t>
            </a:r>
            <a:r>
              <a:rPr sz="2300" dirty="0">
                <a:latin typeface="Calibri"/>
                <a:cs typeface="Calibri"/>
              </a:rPr>
              <a:t>süsleyen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büyüleyici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manzarası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ile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ünlü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Side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Apollon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ts val="2315"/>
              </a:lnSpc>
            </a:pPr>
            <a:r>
              <a:rPr sz="2300" spc="-10" dirty="0">
                <a:latin typeface="Calibri"/>
                <a:cs typeface="Calibri"/>
              </a:rPr>
              <a:t>Tapınağı,</a:t>
            </a:r>
            <a:r>
              <a:rPr sz="2300" spc="-10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Alanya</a:t>
            </a:r>
            <a:r>
              <a:rPr sz="2300" spc="-114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gezilerinin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değişmez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adreslerinden</a:t>
            </a:r>
            <a:r>
              <a:rPr sz="2300" spc="-1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biri.</a:t>
            </a:r>
            <a:endParaRPr sz="2300">
              <a:latin typeface="Calibri"/>
              <a:cs typeface="Calibri"/>
            </a:endParaRPr>
          </a:p>
          <a:p>
            <a:pPr marL="355600" marR="5080">
              <a:lnSpc>
                <a:spcPts val="2480"/>
              </a:lnSpc>
              <a:spcBef>
                <a:spcPts val="175"/>
              </a:spcBef>
            </a:pPr>
            <a:r>
              <a:rPr sz="2300" dirty="0">
                <a:latin typeface="Calibri"/>
                <a:cs typeface="Calibri"/>
              </a:rPr>
              <a:t>İlçeye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65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kilometre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uzaklıkta,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Side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merkezinde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Cumhuriyet </a:t>
            </a:r>
            <a:r>
              <a:rPr sz="2300" dirty="0">
                <a:latin typeface="Calibri"/>
                <a:cs typeface="Calibri"/>
              </a:rPr>
              <a:t>Bulvarı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üzerinde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yer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alan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anıtsal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yapı,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Akdeniz’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hakim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bir </a:t>
            </a:r>
            <a:r>
              <a:rPr sz="2300" dirty="0">
                <a:latin typeface="Calibri"/>
                <a:cs typeface="Calibri"/>
              </a:rPr>
              <a:t>konumda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M.S.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150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yılında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inşa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edilmiş.</a:t>
            </a:r>
            <a:endParaRPr sz="2300">
              <a:latin typeface="Calibri"/>
              <a:cs typeface="Calibri"/>
            </a:endParaRPr>
          </a:p>
          <a:p>
            <a:pPr marL="355600" marR="157480" indent="-342900">
              <a:lnSpc>
                <a:spcPts val="2480"/>
              </a:lnSpc>
              <a:spcBef>
                <a:spcPts val="57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Uyum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ışık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tanrısı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Apollon’a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adanan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tapınak,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günümüze </a:t>
            </a:r>
            <a:r>
              <a:rPr sz="2300" dirty="0">
                <a:latin typeface="Calibri"/>
                <a:cs typeface="Calibri"/>
              </a:rPr>
              <a:t>kadar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ayakta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kalmış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devasa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sütunları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sütunların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üst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ts val="2315"/>
              </a:lnSpc>
            </a:pPr>
            <a:r>
              <a:rPr sz="2300" dirty="0">
                <a:latin typeface="Calibri"/>
                <a:cs typeface="Calibri"/>
              </a:rPr>
              <a:t>bölümlerini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süsleyen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büyüleyici</a:t>
            </a:r>
            <a:r>
              <a:rPr sz="2300" spc="-8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korint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başlıklarıyla</a:t>
            </a:r>
            <a:endParaRPr sz="2300">
              <a:latin typeface="Calibri"/>
              <a:cs typeface="Calibri"/>
            </a:endParaRPr>
          </a:p>
          <a:p>
            <a:pPr marL="355600" marR="413384">
              <a:lnSpc>
                <a:spcPct val="90000"/>
              </a:lnSpc>
              <a:spcBef>
                <a:spcPts val="135"/>
              </a:spcBef>
            </a:pPr>
            <a:r>
              <a:rPr sz="2300" dirty="0">
                <a:latin typeface="Calibri"/>
                <a:cs typeface="Calibri"/>
              </a:rPr>
              <a:t>mutlaka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görmeniz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gereken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mimari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şaheserler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arasında. </a:t>
            </a:r>
            <a:r>
              <a:rPr sz="2300" dirty="0">
                <a:latin typeface="Calibri"/>
                <a:cs typeface="Calibri"/>
              </a:rPr>
              <a:t>Gün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doğumu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gün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batımlarında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sunduğu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etkileyici manzarasından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dolayı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tüm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dünyadan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fotoğrafçıları kendine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çeken,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her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yıl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binlerce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kişi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tarafından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ziyaret</a:t>
            </a:r>
            <a:endParaRPr sz="2300">
              <a:latin typeface="Calibri"/>
              <a:cs typeface="Calibri"/>
            </a:endParaRPr>
          </a:p>
          <a:p>
            <a:pPr marL="355600" marR="125095">
              <a:lnSpc>
                <a:spcPts val="2480"/>
              </a:lnSpc>
              <a:spcBef>
                <a:spcPts val="40"/>
              </a:spcBef>
            </a:pPr>
            <a:r>
              <a:rPr sz="2300" dirty="0">
                <a:latin typeface="Calibri"/>
                <a:cs typeface="Calibri"/>
              </a:rPr>
              <a:t>edilen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Side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Apollon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Tapınağı’nı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Side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Antik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Kenti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ile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birlikte gezebilir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güzel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fotoğraflarınızı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burada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çekebilirsiniz.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3278123"/>
            <a:ext cx="6577584" cy="563257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72628" y="9314688"/>
            <a:ext cx="10215880" cy="972819"/>
          </a:xfrm>
          <a:custGeom>
            <a:avLst/>
            <a:gdLst/>
            <a:ahLst/>
            <a:cxnLst/>
            <a:rect l="l" t="t" r="r" b="b"/>
            <a:pathLst>
              <a:path w="10215880" h="972820">
                <a:moveTo>
                  <a:pt x="9628124" y="0"/>
                </a:moveTo>
                <a:lnTo>
                  <a:pt x="9600485" y="7290"/>
                </a:lnTo>
                <a:lnTo>
                  <a:pt x="9591421" y="9215"/>
                </a:lnTo>
                <a:lnTo>
                  <a:pt x="9583975" y="9285"/>
                </a:lnTo>
                <a:lnTo>
                  <a:pt x="9561195" y="11010"/>
                </a:lnTo>
                <a:lnTo>
                  <a:pt x="9531270" y="12479"/>
                </a:lnTo>
                <a:lnTo>
                  <a:pt x="9502965" y="11480"/>
                </a:lnTo>
                <a:lnTo>
                  <a:pt x="9473898" y="12196"/>
                </a:lnTo>
                <a:lnTo>
                  <a:pt x="9441688" y="18808"/>
                </a:lnTo>
                <a:lnTo>
                  <a:pt x="9420615" y="18418"/>
                </a:lnTo>
                <a:lnTo>
                  <a:pt x="9408461" y="19948"/>
                </a:lnTo>
                <a:lnTo>
                  <a:pt x="9363769" y="34162"/>
                </a:lnTo>
                <a:lnTo>
                  <a:pt x="9339802" y="42718"/>
                </a:lnTo>
                <a:lnTo>
                  <a:pt x="9295511" y="59156"/>
                </a:lnTo>
                <a:lnTo>
                  <a:pt x="9268388" y="59352"/>
                </a:lnTo>
                <a:lnTo>
                  <a:pt x="9245885" y="58027"/>
                </a:lnTo>
                <a:lnTo>
                  <a:pt x="9228288" y="57458"/>
                </a:lnTo>
                <a:lnTo>
                  <a:pt x="9215882" y="59918"/>
                </a:lnTo>
                <a:lnTo>
                  <a:pt x="9183362" y="58229"/>
                </a:lnTo>
                <a:lnTo>
                  <a:pt x="9100653" y="51755"/>
                </a:lnTo>
                <a:lnTo>
                  <a:pt x="9069705" y="50330"/>
                </a:lnTo>
                <a:lnTo>
                  <a:pt x="9061642" y="50230"/>
                </a:lnTo>
                <a:lnTo>
                  <a:pt x="9052925" y="53022"/>
                </a:lnTo>
                <a:lnTo>
                  <a:pt x="9043898" y="56909"/>
                </a:lnTo>
                <a:lnTo>
                  <a:pt x="9034907" y="60096"/>
                </a:lnTo>
                <a:lnTo>
                  <a:pt x="9009407" y="64833"/>
                </a:lnTo>
                <a:lnTo>
                  <a:pt x="8980932" y="65462"/>
                </a:lnTo>
                <a:lnTo>
                  <a:pt x="8953503" y="65614"/>
                </a:lnTo>
                <a:lnTo>
                  <a:pt x="8923274" y="70002"/>
                </a:lnTo>
                <a:lnTo>
                  <a:pt x="8916035" y="70319"/>
                </a:lnTo>
                <a:lnTo>
                  <a:pt x="8909177" y="70167"/>
                </a:lnTo>
                <a:lnTo>
                  <a:pt x="8890508" y="68656"/>
                </a:lnTo>
                <a:lnTo>
                  <a:pt x="8886443" y="66065"/>
                </a:lnTo>
                <a:lnTo>
                  <a:pt x="8874506" y="66332"/>
                </a:lnTo>
                <a:lnTo>
                  <a:pt x="8859393" y="64160"/>
                </a:lnTo>
                <a:lnTo>
                  <a:pt x="8853170" y="63728"/>
                </a:lnTo>
                <a:lnTo>
                  <a:pt x="8845792" y="68889"/>
                </a:lnTo>
                <a:lnTo>
                  <a:pt x="8829198" y="68897"/>
                </a:lnTo>
                <a:lnTo>
                  <a:pt x="8814558" y="68514"/>
                </a:lnTo>
                <a:lnTo>
                  <a:pt x="8813038" y="72504"/>
                </a:lnTo>
                <a:lnTo>
                  <a:pt x="8787572" y="73300"/>
                </a:lnTo>
                <a:lnTo>
                  <a:pt x="8761523" y="74483"/>
                </a:lnTo>
                <a:lnTo>
                  <a:pt x="8735260" y="73845"/>
                </a:lnTo>
                <a:lnTo>
                  <a:pt x="8709152" y="69176"/>
                </a:lnTo>
                <a:lnTo>
                  <a:pt x="8553323" y="80492"/>
                </a:lnTo>
                <a:lnTo>
                  <a:pt x="8507029" y="86616"/>
                </a:lnTo>
                <a:lnTo>
                  <a:pt x="8408108" y="101797"/>
                </a:lnTo>
                <a:lnTo>
                  <a:pt x="8363458" y="107441"/>
                </a:lnTo>
                <a:lnTo>
                  <a:pt x="8327616" y="109912"/>
                </a:lnTo>
                <a:lnTo>
                  <a:pt x="8293608" y="113422"/>
                </a:lnTo>
                <a:lnTo>
                  <a:pt x="8259980" y="115491"/>
                </a:lnTo>
                <a:lnTo>
                  <a:pt x="8225282" y="113639"/>
                </a:lnTo>
                <a:lnTo>
                  <a:pt x="8222614" y="115506"/>
                </a:lnTo>
                <a:lnTo>
                  <a:pt x="8219185" y="117043"/>
                </a:lnTo>
                <a:lnTo>
                  <a:pt x="8215122" y="118325"/>
                </a:lnTo>
                <a:lnTo>
                  <a:pt x="8202295" y="121361"/>
                </a:lnTo>
                <a:lnTo>
                  <a:pt x="8200389" y="121069"/>
                </a:lnTo>
                <a:lnTo>
                  <a:pt x="8181593" y="124269"/>
                </a:lnTo>
                <a:lnTo>
                  <a:pt x="8113776" y="133870"/>
                </a:lnTo>
                <a:lnTo>
                  <a:pt x="8110728" y="132511"/>
                </a:lnTo>
                <a:lnTo>
                  <a:pt x="8107553" y="132041"/>
                </a:lnTo>
                <a:lnTo>
                  <a:pt x="8102727" y="132448"/>
                </a:lnTo>
                <a:lnTo>
                  <a:pt x="8103074" y="128668"/>
                </a:lnTo>
                <a:lnTo>
                  <a:pt x="8099790" y="128358"/>
                </a:lnTo>
                <a:lnTo>
                  <a:pt x="8093243" y="129915"/>
                </a:lnTo>
                <a:lnTo>
                  <a:pt x="8083804" y="131737"/>
                </a:lnTo>
                <a:lnTo>
                  <a:pt x="8078525" y="126203"/>
                </a:lnTo>
                <a:lnTo>
                  <a:pt x="8064627" y="125390"/>
                </a:lnTo>
                <a:lnTo>
                  <a:pt x="8048442" y="125772"/>
                </a:lnTo>
                <a:lnTo>
                  <a:pt x="8036306" y="123824"/>
                </a:lnTo>
                <a:lnTo>
                  <a:pt x="8028211" y="125055"/>
                </a:lnTo>
                <a:lnTo>
                  <a:pt x="8002905" y="128371"/>
                </a:lnTo>
                <a:lnTo>
                  <a:pt x="7995793" y="128917"/>
                </a:lnTo>
                <a:lnTo>
                  <a:pt x="7991856" y="128930"/>
                </a:lnTo>
                <a:lnTo>
                  <a:pt x="7983474" y="130187"/>
                </a:lnTo>
                <a:lnTo>
                  <a:pt x="7965058" y="131102"/>
                </a:lnTo>
                <a:lnTo>
                  <a:pt x="7955176" y="126669"/>
                </a:lnTo>
                <a:lnTo>
                  <a:pt x="7948580" y="120972"/>
                </a:lnTo>
                <a:lnTo>
                  <a:pt x="7939555" y="117548"/>
                </a:lnTo>
                <a:lnTo>
                  <a:pt x="7922387" y="119938"/>
                </a:lnTo>
                <a:lnTo>
                  <a:pt x="7898636" y="117895"/>
                </a:lnTo>
                <a:lnTo>
                  <a:pt x="7878111" y="114949"/>
                </a:lnTo>
                <a:lnTo>
                  <a:pt x="7857468" y="113157"/>
                </a:lnTo>
                <a:lnTo>
                  <a:pt x="7833360" y="114579"/>
                </a:lnTo>
                <a:lnTo>
                  <a:pt x="7809737" y="113246"/>
                </a:lnTo>
                <a:lnTo>
                  <a:pt x="7787639" y="111580"/>
                </a:lnTo>
                <a:lnTo>
                  <a:pt x="7766208" y="110455"/>
                </a:lnTo>
                <a:lnTo>
                  <a:pt x="7744587" y="110743"/>
                </a:lnTo>
                <a:lnTo>
                  <a:pt x="7737165" y="108783"/>
                </a:lnTo>
                <a:lnTo>
                  <a:pt x="7729410" y="107791"/>
                </a:lnTo>
                <a:lnTo>
                  <a:pt x="7721084" y="108104"/>
                </a:lnTo>
                <a:lnTo>
                  <a:pt x="7711948" y="110058"/>
                </a:lnTo>
                <a:lnTo>
                  <a:pt x="7693584" y="107852"/>
                </a:lnTo>
                <a:lnTo>
                  <a:pt x="7680864" y="105510"/>
                </a:lnTo>
                <a:lnTo>
                  <a:pt x="7669621" y="104355"/>
                </a:lnTo>
                <a:lnTo>
                  <a:pt x="7655687" y="105714"/>
                </a:lnTo>
                <a:lnTo>
                  <a:pt x="7604633" y="100101"/>
                </a:lnTo>
                <a:lnTo>
                  <a:pt x="7601077" y="100215"/>
                </a:lnTo>
                <a:lnTo>
                  <a:pt x="7597393" y="99872"/>
                </a:lnTo>
                <a:lnTo>
                  <a:pt x="7590155" y="99771"/>
                </a:lnTo>
                <a:lnTo>
                  <a:pt x="7516622" y="89242"/>
                </a:lnTo>
                <a:lnTo>
                  <a:pt x="7506225" y="90185"/>
                </a:lnTo>
                <a:lnTo>
                  <a:pt x="7498794" y="91128"/>
                </a:lnTo>
                <a:lnTo>
                  <a:pt x="7495958" y="90528"/>
                </a:lnTo>
                <a:lnTo>
                  <a:pt x="7499350" y="86842"/>
                </a:lnTo>
                <a:lnTo>
                  <a:pt x="7494524" y="86817"/>
                </a:lnTo>
                <a:lnTo>
                  <a:pt x="7491857" y="86067"/>
                </a:lnTo>
                <a:lnTo>
                  <a:pt x="7490333" y="84975"/>
                </a:lnTo>
                <a:lnTo>
                  <a:pt x="7490079" y="84467"/>
                </a:lnTo>
                <a:lnTo>
                  <a:pt x="7456297" y="85953"/>
                </a:lnTo>
                <a:lnTo>
                  <a:pt x="7452360" y="85242"/>
                </a:lnTo>
                <a:lnTo>
                  <a:pt x="7418324" y="87845"/>
                </a:lnTo>
                <a:lnTo>
                  <a:pt x="7414387" y="89255"/>
                </a:lnTo>
                <a:lnTo>
                  <a:pt x="7396480" y="88836"/>
                </a:lnTo>
                <a:lnTo>
                  <a:pt x="7381875" y="90677"/>
                </a:lnTo>
                <a:lnTo>
                  <a:pt x="7377049" y="91579"/>
                </a:lnTo>
                <a:lnTo>
                  <a:pt x="7372477" y="92786"/>
                </a:lnTo>
                <a:lnTo>
                  <a:pt x="7368412" y="94386"/>
                </a:lnTo>
                <a:lnTo>
                  <a:pt x="7337206" y="89464"/>
                </a:lnTo>
                <a:lnTo>
                  <a:pt x="7303833" y="88493"/>
                </a:lnTo>
                <a:lnTo>
                  <a:pt x="7268936" y="88903"/>
                </a:lnTo>
                <a:lnTo>
                  <a:pt x="7233158" y="88125"/>
                </a:lnTo>
                <a:lnTo>
                  <a:pt x="7190642" y="91940"/>
                </a:lnTo>
                <a:lnTo>
                  <a:pt x="7107660" y="107147"/>
                </a:lnTo>
                <a:lnTo>
                  <a:pt x="7070216" y="109969"/>
                </a:lnTo>
                <a:lnTo>
                  <a:pt x="7053327" y="107070"/>
                </a:lnTo>
                <a:lnTo>
                  <a:pt x="7029592" y="99891"/>
                </a:lnTo>
                <a:lnTo>
                  <a:pt x="6999690" y="92770"/>
                </a:lnTo>
                <a:lnTo>
                  <a:pt x="6964299" y="90042"/>
                </a:lnTo>
                <a:lnTo>
                  <a:pt x="6926990" y="93024"/>
                </a:lnTo>
                <a:lnTo>
                  <a:pt x="6896338" y="90689"/>
                </a:lnTo>
                <a:lnTo>
                  <a:pt x="6865090" y="87208"/>
                </a:lnTo>
                <a:lnTo>
                  <a:pt x="6825995" y="86753"/>
                </a:lnTo>
                <a:lnTo>
                  <a:pt x="6812946" y="81095"/>
                </a:lnTo>
                <a:lnTo>
                  <a:pt x="6805898" y="80903"/>
                </a:lnTo>
                <a:lnTo>
                  <a:pt x="6797563" y="82519"/>
                </a:lnTo>
                <a:lnTo>
                  <a:pt x="6765319" y="82257"/>
                </a:lnTo>
                <a:lnTo>
                  <a:pt x="6720332" y="83604"/>
                </a:lnTo>
                <a:lnTo>
                  <a:pt x="6717791" y="82867"/>
                </a:lnTo>
                <a:lnTo>
                  <a:pt x="6706235" y="82054"/>
                </a:lnTo>
                <a:lnTo>
                  <a:pt x="6704457" y="79146"/>
                </a:lnTo>
                <a:lnTo>
                  <a:pt x="6688074" y="75996"/>
                </a:lnTo>
                <a:lnTo>
                  <a:pt x="6681724" y="75234"/>
                </a:lnTo>
                <a:lnTo>
                  <a:pt x="6674612" y="74904"/>
                </a:lnTo>
                <a:lnTo>
                  <a:pt x="6642570" y="76502"/>
                </a:lnTo>
                <a:lnTo>
                  <a:pt x="6616557" y="74202"/>
                </a:lnTo>
                <a:lnTo>
                  <a:pt x="6589186" y="72279"/>
                </a:lnTo>
                <a:lnTo>
                  <a:pt x="6561328" y="74663"/>
                </a:lnTo>
                <a:lnTo>
                  <a:pt x="6550025" y="74282"/>
                </a:lnTo>
                <a:lnTo>
                  <a:pt x="6460870" y="69303"/>
                </a:lnTo>
                <a:lnTo>
                  <a:pt x="6413037" y="62657"/>
                </a:lnTo>
                <a:lnTo>
                  <a:pt x="6360522" y="58529"/>
                </a:lnTo>
                <a:lnTo>
                  <a:pt x="6305121" y="56310"/>
                </a:lnTo>
                <a:lnTo>
                  <a:pt x="6248630" y="55389"/>
                </a:lnTo>
                <a:lnTo>
                  <a:pt x="6089374" y="54964"/>
                </a:lnTo>
                <a:lnTo>
                  <a:pt x="6041046" y="55533"/>
                </a:lnTo>
                <a:lnTo>
                  <a:pt x="5993431" y="56791"/>
                </a:lnTo>
                <a:lnTo>
                  <a:pt x="5945382" y="58817"/>
                </a:lnTo>
                <a:lnTo>
                  <a:pt x="5895753" y="61691"/>
                </a:lnTo>
                <a:lnTo>
                  <a:pt x="5843397" y="65493"/>
                </a:lnTo>
                <a:lnTo>
                  <a:pt x="5662676" y="87490"/>
                </a:lnTo>
                <a:lnTo>
                  <a:pt x="5626219" y="89339"/>
                </a:lnTo>
                <a:lnTo>
                  <a:pt x="5555734" y="86031"/>
                </a:lnTo>
                <a:lnTo>
                  <a:pt x="5522849" y="87515"/>
                </a:lnTo>
                <a:lnTo>
                  <a:pt x="5510609" y="101990"/>
                </a:lnTo>
                <a:lnTo>
                  <a:pt x="5488368" y="118778"/>
                </a:lnTo>
                <a:lnTo>
                  <a:pt x="5462412" y="130615"/>
                </a:lnTo>
                <a:lnTo>
                  <a:pt x="5439029" y="130238"/>
                </a:lnTo>
                <a:lnTo>
                  <a:pt x="5403576" y="133758"/>
                </a:lnTo>
                <a:lnTo>
                  <a:pt x="5370099" y="138261"/>
                </a:lnTo>
                <a:lnTo>
                  <a:pt x="5336766" y="141322"/>
                </a:lnTo>
                <a:lnTo>
                  <a:pt x="5301741" y="140512"/>
                </a:lnTo>
                <a:lnTo>
                  <a:pt x="5299329" y="142455"/>
                </a:lnTo>
                <a:lnTo>
                  <a:pt x="5265420" y="150063"/>
                </a:lnTo>
                <a:lnTo>
                  <a:pt x="5262118" y="150647"/>
                </a:lnTo>
                <a:lnTo>
                  <a:pt x="5259578" y="152399"/>
                </a:lnTo>
                <a:lnTo>
                  <a:pt x="5224526" y="158622"/>
                </a:lnTo>
                <a:lnTo>
                  <a:pt x="5202253" y="161150"/>
                </a:lnTo>
                <a:lnTo>
                  <a:pt x="5181981" y="162877"/>
                </a:lnTo>
                <a:lnTo>
                  <a:pt x="5181734" y="159114"/>
                </a:lnTo>
                <a:lnTo>
                  <a:pt x="5178393" y="158908"/>
                </a:lnTo>
                <a:lnTo>
                  <a:pt x="5172051" y="160655"/>
                </a:lnTo>
                <a:lnTo>
                  <a:pt x="5162804" y="162750"/>
                </a:lnTo>
                <a:lnTo>
                  <a:pt x="5156721" y="157400"/>
                </a:lnTo>
                <a:lnTo>
                  <a:pt x="5142722" y="157005"/>
                </a:lnTo>
                <a:lnTo>
                  <a:pt x="5126603" y="157869"/>
                </a:lnTo>
                <a:lnTo>
                  <a:pt x="5114162" y="156298"/>
                </a:lnTo>
                <a:lnTo>
                  <a:pt x="5075555" y="182587"/>
                </a:lnTo>
                <a:lnTo>
                  <a:pt x="5031232" y="178041"/>
                </a:lnTo>
                <a:lnTo>
                  <a:pt x="5008610" y="179409"/>
                </a:lnTo>
                <a:lnTo>
                  <a:pt x="4993888" y="178237"/>
                </a:lnTo>
                <a:lnTo>
                  <a:pt x="4980558" y="173253"/>
                </a:lnTo>
                <a:lnTo>
                  <a:pt x="4970277" y="174999"/>
                </a:lnTo>
                <a:lnTo>
                  <a:pt x="4964128" y="172608"/>
                </a:lnTo>
                <a:lnTo>
                  <a:pt x="4959431" y="168927"/>
                </a:lnTo>
                <a:lnTo>
                  <a:pt x="4953508" y="166801"/>
                </a:lnTo>
                <a:lnTo>
                  <a:pt x="4946038" y="167318"/>
                </a:lnTo>
                <a:lnTo>
                  <a:pt x="4938331" y="168849"/>
                </a:lnTo>
                <a:lnTo>
                  <a:pt x="4930147" y="170166"/>
                </a:lnTo>
                <a:lnTo>
                  <a:pt x="4921250" y="170040"/>
                </a:lnTo>
                <a:lnTo>
                  <a:pt x="4900485" y="172862"/>
                </a:lnTo>
                <a:lnTo>
                  <a:pt x="4878578" y="174367"/>
                </a:lnTo>
                <a:lnTo>
                  <a:pt x="4855527" y="175458"/>
                </a:lnTo>
                <a:lnTo>
                  <a:pt x="4831333" y="177037"/>
                </a:lnTo>
                <a:lnTo>
                  <a:pt x="4809315" y="181186"/>
                </a:lnTo>
                <a:lnTo>
                  <a:pt x="4787582" y="181987"/>
                </a:lnTo>
                <a:lnTo>
                  <a:pt x="4764897" y="181717"/>
                </a:lnTo>
                <a:lnTo>
                  <a:pt x="4740021" y="182651"/>
                </a:lnTo>
                <a:lnTo>
                  <a:pt x="4725560" y="186873"/>
                </a:lnTo>
                <a:lnTo>
                  <a:pt x="4713493" y="184811"/>
                </a:lnTo>
                <a:lnTo>
                  <a:pt x="4701641" y="180381"/>
                </a:lnTo>
                <a:lnTo>
                  <a:pt x="4687824" y="177495"/>
                </a:lnTo>
                <a:lnTo>
                  <a:pt x="4682617" y="177799"/>
                </a:lnTo>
                <a:lnTo>
                  <a:pt x="4670806" y="180517"/>
                </a:lnTo>
                <a:lnTo>
                  <a:pt x="4663948" y="182651"/>
                </a:lnTo>
                <a:lnTo>
                  <a:pt x="4660011" y="183133"/>
                </a:lnTo>
                <a:lnTo>
                  <a:pt x="4646328" y="186435"/>
                </a:lnTo>
                <a:lnTo>
                  <a:pt x="4625594" y="192570"/>
                </a:lnTo>
                <a:lnTo>
                  <a:pt x="4612005" y="192230"/>
                </a:lnTo>
                <a:lnTo>
                  <a:pt x="4596701" y="194492"/>
                </a:lnTo>
                <a:lnTo>
                  <a:pt x="4582445" y="195390"/>
                </a:lnTo>
                <a:lnTo>
                  <a:pt x="4572000" y="190957"/>
                </a:lnTo>
                <a:lnTo>
                  <a:pt x="4564594" y="193741"/>
                </a:lnTo>
                <a:lnTo>
                  <a:pt x="4559712" y="195943"/>
                </a:lnTo>
                <a:lnTo>
                  <a:pt x="4556212" y="196052"/>
                </a:lnTo>
                <a:lnTo>
                  <a:pt x="4552950" y="192557"/>
                </a:lnTo>
                <a:lnTo>
                  <a:pt x="4548632" y="193497"/>
                </a:lnTo>
                <a:lnTo>
                  <a:pt x="4545203" y="193420"/>
                </a:lnTo>
                <a:lnTo>
                  <a:pt x="4540885" y="192557"/>
                </a:lnTo>
                <a:lnTo>
                  <a:pt x="4514088" y="200380"/>
                </a:lnTo>
                <a:lnTo>
                  <a:pt x="4509389" y="200621"/>
                </a:lnTo>
                <a:lnTo>
                  <a:pt x="4493260" y="206730"/>
                </a:lnTo>
                <a:lnTo>
                  <a:pt x="4484243" y="209346"/>
                </a:lnTo>
                <a:lnTo>
                  <a:pt x="4483227" y="211213"/>
                </a:lnTo>
                <a:lnTo>
                  <a:pt x="4481195" y="212597"/>
                </a:lnTo>
                <a:lnTo>
                  <a:pt x="4477385" y="213779"/>
                </a:lnTo>
                <a:lnTo>
                  <a:pt x="4469130" y="214502"/>
                </a:lnTo>
                <a:lnTo>
                  <a:pt x="4466844" y="214452"/>
                </a:lnTo>
                <a:lnTo>
                  <a:pt x="4457319" y="218744"/>
                </a:lnTo>
                <a:lnTo>
                  <a:pt x="4454652" y="220395"/>
                </a:lnTo>
                <a:lnTo>
                  <a:pt x="4452747" y="222211"/>
                </a:lnTo>
                <a:lnTo>
                  <a:pt x="4451985" y="224243"/>
                </a:lnTo>
                <a:lnTo>
                  <a:pt x="4416512" y="226654"/>
                </a:lnTo>
                <a:lnTo>
                  <a:pt x="4385849" y="232524"/>
                </a:lnTo>
                <a:lnTo>
                  <a:pt x="4356187" y="239756"/>
                </a:lnTo>
                <a:lnTo>
                  <a:pt x="4323715" y="246252"/>
                </a:lnTo>
                <a:lnTo>
                  <a:pt x="4293993" y="246160"/>
                </a:lnTo>
                <a:lnTo>
                  <a:pt x="4264152" y="255476"/>
                </a:lnTo>
                <a:lnTo>
                  <a:pt x="4242026" y="269073"/>
                </a:lnTo>
                <a:lnTo>
                  <a:pt x="4235450" y="281825"/>
                </a:lnTo>
                <a:lnTo>
                  <a:pt x="4215135" y="281082"/>
                </a:lnTo>
                <a:lnTo>
                  <a:pt x="4189904" y="291290"/>
                </a:lnTo>
                <a:lnTo>
                  <a:pt x="4169888" y="299645"/>
                </a:lnTo>
                <a:lnTo>
                  <a:pt x="4165219" y="293344"/>
                </a:lnTo>
                <a:lnTo>
                  <a:pt x="4153681" y="295292"/>
                </a:lnTo>
                <a:lnTo>
                  <a:pt x="4141882" y="295032"/>
                </a:lnTo>
                <a:lnTo>
                  <a:pt x="4133179" y="292835"/>
                </a:lnTo>
                <a:lnTo>
                  <a:pt x="4130929" y="288975"/>
                </a:lnTo>
                <a:lnTo>
                  <a:pt x="4097643" y="300520"/>
                </a:lnTo>
                <a:lnTo>
                  <a:pt x="4054189" y="308916"/>
                </a:lnTo>
                <a:lnTo>
                  <a:pt x="4008306" y="316552"/>
                </a:lnTo>
                <a:lnTo>
                  <a:pt x="3967733" y="325818"/>
                </a:lnTo>
                <a:lnTo>
                  <a:pt x="3954660" y="324478"/>
                </a:lnTo>
                <a:lnTo>
                  <a:pt x="3946779" y="324059"/>
                </a:lnTo>
                <a:lnTo>
                  <a:pt x="3942516" y="324393"/>
                </a:lnTo>
                <a:lnTo>
                  <a:pt x="3940302" y="325310"/>
                </a:lnTo>
                <a:lnTo>
                  <a:pt x="3922268" y="330885"/>
                </a:lnTo>
                <a:lnTo>
                  <a:pt x="3811143" y="329285"/>
                </a:lnTo>
                <a:lnTo>
                  <a:pt x="3724449" y="329807"/>
                </a:lnTo>
                <a:lnTo>
                  <a:pt x="3675786" y="333130"/>
                </a:lnTo>
                <a:lnTo>
                  <a:pt x="3616705" y="342645"/>
                </a:lnTo>
                <a:lnTo>
                  <a:pt x="3574291" y="351617"/>
                </a:lnTo>
                <a:lnTo>
                  <a:pt x="3524668" y="362706"/>
                </a:lnTo>
                <a:lnTo>
                  <a:pt x="3471108" y="375586"/>
                </a:lnTo>
                <a:lnTo>
                  <a:pt x="3416884" y="389933"/>
                </a:lnTo>
                <a:lnTo>
                  <a:pt x="3365268" y="405423"/>
                </a:lnTo>
                <a:lnTo>
                  <a:pt x="3319532" y="421730"/>
                </a:lnTo>
                <a:lnTo>
                  <a:pt x="3282950" y="438530"/>
                </a:lnTo>
                <a:lnTo>
                  <a:pt x="3255519" y="448954"/>
                </a:lnTo>
                <a:lnTo>
                  <a:pt x="3156130" y="472024"/>
                </a:lnTo>
                <a:lnTo>
                  <a:pt x="3128391" y="482574"/>
                </a:lnTo>
                <a:lnTo>
                  <a:pt x="3120120" y="480939"/>
                </a:lnTo>
                <a:lnTo>
                  <a:pt x="3092243" y="483937"/>
                </a:lnTo>
                <a:lnTo>
                  <a:pt x="3087116" y="481495"/>
                </a:lnTo>
                <a:lnTo>
                  <a:pt x="3075535" y="481835"/>
                </a:lnTo>
                <a:lnTo>
                  <a:pt x="3062184" y="486851"/>
                </a:lnTo>
                <a:lnTo>
                  <a:pt x="3051175" y="487527"/>
                </a:lnTo>
                <a:lnTo>
                  <a:pt x="3046448" y="489104"/>
                </a:lnTo>
                <a:lnTo>
                  <a:pt x="3051270" y="490688"/>
                </a:lnTo>
                <a:lnTo>
                  <a:pt x="3056139" y="492583"/>
                </a:lnTo>
                <a:lnTo>
                  <a:pt x="3051555" y="495096"/>
                </a:lnTo>
                <a:lnTo>
                  <a:pt x="3040802" y="498627"/>
                </a:lnTo>
                <a:lnTo>
                  <a:pt x="3035538" y="502034"/>
                </a:lnTo>
                <a:lnTo>
                  <a:pt x="3027963" y="503083"/>
                </a:lnTo>
                <a:lnTo>
                  <a:pt x="3010280" y="499541"/>
                </a:lnTo>
                <a:lnTo>
                  <a:pt x="2997713" y="503124"/>
                </a:lnTo>
                <a:lnTo>
                  <a:pt x="2984611" y="504094"/>
                </a:lnTo>
                <a:lnTo>
                  <a:pt x="2968436" y="504303"/>
                </a:lnTo>
                <a:lnTo>
                  <a:pt x="2946654" y="505599"/>
                </a:lnTo>
                <a:lnTo>
                  <a:pt x="2938399" y="508342"/>
                </a:lnTo>
                <a:lnTo>
                  <a:pt x="2924810" y="504050"/>
                </a:lnTo>
                <a:lnTo>
                  <a:pt x="2919200" y="503087"/>
                </a:lnTo>
                <a:lnTo>
                  <a:pt x="2913173" y="502608"/>
                </a:lnTo>
                <a:lnTo>
                  <a:pt x="2906647" y="502739"/>
                </a:lnTo>
                <a:lnTo>
                  <a:pt x="2899537" y="503605"/>
                </a:lnTo>
                <a:lnTo>
                  <a:pt x="2873545" y="510919"/>
                </a:lnTo>
                <a:lnTo>
                  <a:pt x="2862770" y="508804"/>
                </a:lnTo>
                <a:lnTo>
                  <a:pt x="2843994" y="506411"/>
                </a:lnTo>
                <a:lnTo>
                  <a:pt x="2794000" y="512889"/>
                </a:lnTo>
                <a:lnTo>
                  <a:pt x="2790063" y="515467"/>
                </a:lnTo>
                <a:lnTo>
                  <a:pt x="2775966" y="515480"/>
                </a:lnTo>
                <a:lnTo>
                  <a:pt x="2774823" y="512902"/>
                </a:lnTo>
                <a:lnTo>
                  <a:pt x="2769107" y="514578"/>
                </a:lnTo>
                <a:lnTo>
                  <a:pt x="2758313" y="521411"/>
                </a:lnTo>
                <a:lnTo>
                  <a:pt x="2752979" y="517791"/>
                </a:lnTo>
                <a:lnTo>
                  <a:pt x="2706370" y="526097"/>
                </a:lnTo>
                <a:lnTo>
                  <a:pt x="2677287" y="534606"/>
                </a:lnTo>
                <a:lnTo>
                  <a:pt x="2668016" y="532371"/>
                </a:lnTo>
                <a:lnTo>
                  <a:pt x="2662047" y="531431"/>
                </a:lnTo>
                <a:lnTo>
                  <a:pt x="2655570" y="531215"/>
                </a:lnTo>
                <a:lnTo>
                  <a:pt x="2648204" y="532739"/>
                </a:lnTo>
                <a:lnTo>
                  <a:pt x="2629739" y="538847"/>
                </a:lnTo>
                <a:lnTo>
                  <a:pt x="2620883" y="537581"/>
                </a:lnTo>
                <a:lnTo>
                  <a:pt x="2605716" y="536329"/>
                </a:lnTo>
                <a:lnTo>
                  <a:pt x="2568321" y="542480"/>
                </a:lnTo>
                <a:lnTo>
                  <a:pt x="2556936" y="541763"/>
                </a:lnTo>
                <a:lnTo>
                  <a:pt x="2548683" y="537878"/>
                </a:lnTo>
                <a:lnTo>
                  <a:pt x="2540978" y="533652"/>
                </a:lnTo>
                <a:lnTo>
                  <a:pt x="2531237" y="531914"/>
                </a:lnTo>
                <a:lnTo>
                  <a:pt x="2514522" y="534812"/>
                </a:lnTo>
                <a:lnTo>
                  <a:pt x="2500391" y="537797"/>
                </a:lnTo>
                <a:lnTo>
                  <a:pt x="2487713" y="541386"/>
                </a:lnTo>
                <a:lnTo>
                  <a:pt x="2475356" y="546099"/>
                </a:lnTo>
                <a:lnTo>
                  <a:pt x="2459531" y="550554"/>
                </a:lnTo>
                <a:lnTo>
                  <a:pt x="2450576" y="558777"/>
                </a:lnTo>
                <a:lnTo>
                  <a:pt x="2446549" y="567234"/>
                </a:lnTo>
                <a:lnTo>
                  <a:pt x="2445512" y="572388"/>
                </a:lnTo>
                <a:lnTo>
                  <a:pt x="2444877" y="574395"/>
                </a:lnTo>
                <a:lnTo>
                  <a:pt x="2436622" y="573112"/>
                </a:lnTo>
                <a:lnTo>
                  <a:pt x="2428367" y="572884"/>
                </a:lnTo>
                <a:lnTo>
                  <a:pt x="2421381" y="574827"/>
                </a:lnTo>
                <a:lnTo>
                  <a:pt x="2415158" y="577811"/>
                </a:lnTo>
                <a:lnTo>
                  <a:pt x="2392933" y="584034"/>
                </a:lnTo>
                <a:lnTo>
                  <a:pt x="2377106" y="586720"/>
                </a:lnTo>
                <a:lnTo>
                  <a:pt x="2367234" y="587928"/>
                </a:lnTo>
                <a:lnTo>
                  <a:pt x="2355088" y="588873"/>
                </a:lnTo>
                <a:lnTo>
                  <a:pt x="2350813" y="594192"/>
                </a:lnTo>
                <a:lnTo>
                  <a:pt x="2339276" y="595698"/>
                </a:lnTo>
                <a:lnTo>
                  <a:pt x="2325834" y="596058"/>
                </a:lnTo>
                <a:lnTo>
                  <a:pt x="2315845" y="597941"/>
                </a:lnTo>
                <a:lnTo>
                  <a:pt x="2300025" y="602331"/>
                </a:lnTo>
                <a:lnTo>
                  <a:pt x="2281491" y="607791"/>
                </a:lnTo>
                <a:lnTo>
                  <a:pt x="2263052" y="612673"/>
                </a:lnTo>
                <a:lnTo>
                  <a:pt x="2247519" y="615327"/>
                </a:lnTo>
                <a:lnTo>
                  <a:pt x="2241488" y="610844"/>
                </a:lnTo>
                <a:lnTo>
                  <a:pt x="2234993" y="606723"/>
                </a:lnTo>
                <a:lnTo>
                  <a:pt x="2225426" y="604526"/>
                </a:lnTo>
                <a:lnTo>
                  <a:pt x="2210180" y="605815"/>
                </a:lnTo>
                <a:lnTo>
                  <a:pt x="2200560" y="608644"/>
                </a:lnTo>
                <a:lnTo>
                  <a:pt x="2190750" y="613817"/>
                </a:lnTo>
                <a:lnTo>
                  <a:pt x="2181320" y="619365"/>
                </a:lnTo>
                <a:lnTo>
                  <a:pt x="2172843" y="623315"/>
                </a:lnTo>
                <a:lnTo>
                  <a:pt x="2147697" y="625716"/>
                </a:lnTo>
                <a:lnTo>
                  <a:pt x="2136648" y="627037"/>
                </a:lnTo>
                <a:lnTo>
                  <a:pt x="2139188" y="630745"/>
                </a:lnTo>
                <a:lnTo>
                  <a:pt x="2128881" y="635116"/>
                </a:lnTo>
                <a:lnTo>
                  <a:pt x="2113692" y="641037"/>
                </a:lnTo>
                <a:lnTo>
                  <a:pt x="2096932" y="647231"/>
                </a:lnTo>
                <a:lnTo>
                  <a:pt x="2081911" y="652424"/>
                </a:lnTo>
                <a:lnTo>
                  <a:pt x="2072919" y="657640"/>
                </a:lnTo>
                <a:lnTo>
                  <a:pt x="2037887" y="659911"/>
                </a:lnTo>
                <a:lnTo>
                  <a:pt x="2034540" y="664870"/>
                </a:lnTo>
                <a:lnTo>
                  <a:pt x="2016212" y="664787"/>
                </a:lnTo>
                <a:lnTo>
                  <a:pt x="1997741" y="669331"/>
                </a:lnTo>
                <a:lnTo>
                  <a:pt x="1978175" y="675432"/>
                </a:lnTo>
                <a:lnTo>
                  <a:pt x="1956562" y="680021"/>
                </a:lnTo>
                <a:lnTo>
                  <a:pt x="1955165" y="685711"/>
                </a:lnTo>
                <a:lnTo>
                  <a:pt x="1947926" y="686409"/>
                </a:lnTo>
                <a:lnTo>
                  <a:pt x="1933575" y="685380"/>
                </a:lnTo>
                <a:lnTo>
                  <a:pt x="1875615" y="697886"/>
                </a:lnTo>
                <a:lnTo>
                  <a:pt x="1822367" y="717784"/>
                </a:lnTo>
                <a:lnTo>
                  <a:pt x="1776014" y="737593"/>
                </a:lnTo>
                <a:lnTo>
                  <a:pt x="1738738" y="749833"/>
                </a:lnTo>
                <a:lnTo>
                  <a:pt x="1712722" y="747026"/>
                </a:lnTo>
                <a:lnTo>
                  <a:pt x="1684595" y="746613"/>
                </a:lnTo>
                <a:lnTo>
                  <a:pt x="1641538" y="744080"/>
                </a:lnTo>
                <a:lnTo>
                  <a:pt x="1592957" y="743176"/>
                </a:lnTo>
                <a:lnTo>
                  <a:pt x="1548256" y="747648"/>
                </a:lnTo>
                <a:lnTo>
                  <a:pt x="1519967" y="756354"/>
                </a:lnTo>
                <a:lnTo>
                  <a:pt x="1470342" y="761444"/>
                </a:lnTo>
                <a:lnTo>
                  <a:pt x="1418526" y="764558"/>
                </a:lnTo>
                <a:lnTo>
                  <a:pt x="1383665" y="767333"/>
                </a:lnTo>
                <a:lnTo>
                  <a:pt x="1375900" y="772115"/>
                </a:lnTo>
                <a:lnTo>
                  <a:pt x="1360027" y="775304"/>
                </a:lnTo>
                <a:lnTo>
                  <a:pt x="1346321" y="779001"/>
                </a:lnTo>
                <a:lnTo>
                  <a:pt x="1345056" y="785304"/>
                </a:lnTo>
                <a:lnTo>
                  <a:pt x="1341326" y="788649"/>
                </a:lnTo>
                <a:lnTo>
                  <a:pt x="1334928" y="790386"/>
                </a:lnTo>
                <a:lnTo>
                  <a:pt x="1327340" y="790410"/>
                </a:lnTo>
                <a:lnTo>
                  <a:pt x="1320038" y="788619"/>
                </a:lnTo>
                <a:lnTo>
                  <a:pt x="1309766" y="791236"/>
                </a:lnTo>
                <a:lnTo>
                  <a:pt x="1300734" y="793845"/>
                </a:lnTo>
                <a:lnTo>
                  <a:pt x="1290748" y="794919"/>
                </a:lnTo>
                <a:lnTo>
                  <a:pt x="1277620" y="792937"/>
                </a:lnTo>
                <a:lnTo>
                  <a:pt x="1262981" y="797936"/>
                </a:lnTo>
                <a:lnTo>
                  <a:pt x="1249854" y="804721"/>
                </a:lnTo>
                <a:lnTo>
                  <a:pt x="1236132" y="809112"/>
                </a:lnTo>
                <a:lnTo>
                  <a:pt x="1219707" y="806932"/>
                </a:lnTo>
                <a:lnTo>
                  <a:pt x="1202555" y="813337"/>
                </a:lnTo>
                <a:lnTo>
                  <a:pt x="1169543" y="809116"/>
                </a:lnTo>
                <a:lnTo>
                  <a:pt x="1130053" y="802753"/>
                </a:lnTo>
                <a:lnTo>
                  <a:pt x="1093470" y="802728"/>
                </a:lnTo>
                <a:lnTo>
                  <a:pt x="1037516" y="819915"/>
                </a:lnTo>
                <a:lnTo>
                  <a:pt x="979598" y="835076"/>
                </a:lnTo>
                <a:lnTo>
                  <a:pt x="930324" y="852220"/>
                </a:lnTo>
                <a:lnTo>
                  <a:pt x="900302" y="875355"/>
                </a:lnTo>
                <a:lnTo>
                  <a:pt x="842645" y="877753"/>
                </a:lnTo>
                <a:lnTo>
                  <a:pt x="792130" y="884461"/>
                </a:lnTo>
                <a:lnTo>
                  <a:pt x="745855" y="892830"/>
                </a:lnTo>
                <a:lnTo>
                  <a:pt x="700913" y="900207"/>
                </a:lnTo>
                <a:lnTo>
                  <a:pt x="682013" y="902800"/>
                </a:lnTo>
                <a:lnTo>
                  <a:pt x="664305" y="902765"/>
                </a:lnTo>
                <a:lnTo>
                  <a:pt x="647977" y="903832"/>
                </a:lnTo>
                <a:lnTo>
                  <a:pt x="633222" y="909732"/>
                </a:lnTo>
                <a:lnTo>
                  <a:pt x="591427" y="907834"/>
                </a:lnTo>
                <a:lnTo>
                  <a:pt x="538167" y="901382"/>
                </a:lnTo>
                <a:lnTo>
                  <a:pt x="480352" y="893642"/>
                </a:lnTo>
                <a:lnTo>
                  <a:pt x="424897" y="887882"/>
                </a:lnTo>
                <a:lnTo>
                  <a:pt x="378714" y="887370"/>
                </a:lnTo>
                <a:lnTo>
                  <a:pt x="354353" y="898281"/>
                </a:lnTo>
                <a:lnTo>
                  <a:pt x="324326" y="906886"/>
                </a:lnTo>
                <a:lnTo>
                  <a:pt x="294917" y="916277"/>
                </a:lnTo>
                <a:lnTo>
                  <a:pt x="272415" y="929548"/>
                </a:lnTo>
                <a:lnTo>
                  <a:pt x="259097" y="926352"/>
                </a:lnTo>
                <a:lnTo>
                  <a:pt x="241030" y="923391"/>
                </a:lnTo>
                <a:lnTo>
                  <a:pt x="222748" y="921635"/>
                </a:lnTo>
                <a:lnTo>
                  <a:pt x="208788" y="922055"/>
                </a:lnTo>
                <a:lnTo>
                  <a:pt x="192254" y="919300"/>
                </a:lnTo>
                <a:lnTo>
                  <a:pt x="170148" y="920585"/>
                </a:lnTo>
                <a:lnTo>
                  <a:pt x="147994" y="922635"/>
                </a:lnTo>
                <a:lnTo>
                  <a:pt x="131318" y="922177"/>
                </a:lnTo>
                <a:lnTo>
                  <a:pt x="48146" y="952919"/>
                </a:lnTo>
                <a:lnTo>
                  <a:pt x="9144" y="967915"/>
                </a:lnTo>
                <a:lnTo>
                  <a:pt x="0" y="972311"/>
                </a:lnTo>
                <a:lnTo>
                  <a:pt x="10215372" y="972311"/>
                </a:lnTo>
                <a:lnTo>
                  <a:pt x="10215372" y="28308"/>
                </a:lnTo>
                <a:lnTo>
                  <a:pt x="10129071" y="20050"/>
                </a:lnTo>
                <a:lnTo>
                  <a:pt x="10106406" y="18453"/>
                </a:lnTo>
                <a:lnTo>
                  <a:pt x="10079422" y="17557"/>
                </a:lnTo>
                <a:lnTo>
                  <a:pt x="10055606" y="15619"/>
                </a:lnTo>
                <a:lnTo>
                  <a:pt x="10032075" y="14822"/>
                </a:lnTo>
                <a:lnTo>
                  <a:pt x="10005949" y="17348"/>
                </a:lnTo>
                <a:lnTo>
                  <a:pt x="9979296" y="17150"/>
                </a:lnTo>
                <a:lnTo>
                  <a:pt x="9954180" y="16551"/>
                </a:lnTo>
                <a:lnTo>
                  <a:pt x="9929993" y="16451"/>
                </a:lnTo>
                <a:lnTo>
                  <a:pt x="9906127" y="17754"/>
                </a:lnTo>
                <a:lnTo>
                  <a:pt x="9897201" y="16178"/>
                </a:lnTo>
                <a:lnTo>
                  <a:pt x="9888251" y="15567"/>
                </a:lnTo>
                <a:lnTo>
                  <a:pt x="9879159" y="16265"/>
                </a:lnTo>
                <a:lnTo>
                  <a:pt x="9869805" y="18618"/>
                </a:lnTo>
                <a:lnTo>
                  <a:pt x="9848641" y="17304"/>
                </a:lnTo>
                <a:lnTo>
                  <a:pt x="9833657" y="15598"/>
                </a:lnTo>
                <a:lnTo>
                  <a:pt x="9820745" y="14992"/>
                </a:lnTo>
                <a:lnTo>
                  <a:pt x="9805797" y="16979"/>
                </a:lnTo>
                <a:lnTo>
                  <a:pt x="9793033" y="11452"/>
                </a:lnTo>
                <a:lnTo>
                  <a:pt x="9785127" y="11574"/>
                </a:lnTo>
                <a:lnTo>
                  <a:pt x="9777079" y="14256"/>
                </a:lnTo>
                <a:lnTo>
                  <a:pt x="9763887" y="16408"/>
                </a:lnTo>
                <a:lnTo>
                  <a:pt x="9757296" y="18311"/>
                </a:lnTo>
                <a:lnTo>
                  <a:pt x="9759934" y="20727"/>
                </a:lnTo>
                <a:lnTo>
                  <a:pt x="9762833" y="22832"/>
                </a:lnTo>
                <a:lnTo>
                  <a:pt x="9757029" y="23799"/>
                </a:lnTo>
                <a:lnTo>
                  <a:pt x="9738401" y="20938"/>
                </a:lnTo>
                <a:lnTo>
                  <a:pt x="9694146" y="7172"/>
                </a:lnTo>
                <a:lnTo>
                  <a:pt x="9673590" y="3568"/>
                </a:lnTo>
                <a:lnTo>
                  <a:pt x="9662431" y="4836"/>
                </a:lnTo>
                <a:lnTo>
                  <a:pt x="9649285" y="4375"/>
                </a:lnTo>
                <a:lnTo>
                  <a:pt x="9636924" y="2618"/>
                </a:lnTo>
                <a:lnTo>
                  <a:pt x="962812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F36B4855-E0A9-31C1-F4FE-293DB3672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421081"/>
            <a:ext cx="13085444" cy="1300912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tr-TR" b="1" i="0">
                <a:latin typeface="Calibri"/>
                <a:ea typeface="+mj-ea"/>
                <a:cs typeface="Calibri"/>
              </a:rPr>
              <a:t>Doğal</a:t>
            </a:r>
            <a:r>
              <a:rPr lang="tr-TR" b="1" i="0" spc="-110">
                <a:latin typeface="Calibri"/>
                <a:ea typeface="+mj-ea"/>
                <a:cs typeface="Calibri"/>
              </a:rPr>
              <a:t> </a:t>
            </a:r>
            <a:r>
              <a:rPr lang="tr-TR" b="1" i="0">
                <a:latin typeface="Calibri"/>
                <a:ea typeface="+mj-ea"/>
                <a:cs typeface="Calibri"/>
              </a:rPr>
              <a:t>ve</a:t>
            </a:r>
            <a:r>
              <a:rPr lang="tr-TR" b="1" i="0" spc="-114">
                <a:latin typeface="Calibri"/>
                <a:ea typeface="+mj-ea"/>
                <a:cs typeface="Calibri"/>
              </a:rPr>
              <a:t> </a:t>
            </a:r>
            <a:r>
              <a:rPr lang="tr-TR" b="1" i="0" spc="-10">
                <a:latin typeface="Calibri"/>
                <a:ea typeface="+mj-ea"/>
                <a:cs typeface="Calibri"/>
              </a:rPr>
              <a:t>Kültürel</a:t>
            </a:r>
            <a:r>
              <a:rPr lang="tr-TR" b="1" i="0" spc="-110">
                <a:latin typeface="Calibri"/>
                <a:ea typeface="+mj-ea"/>
                <a:cs typeface="Calibri"/>
              </a:rPr>
              <a:t> </a:t>
            </a:r>
            <a:r>
              <a:rPr lang="tr-TR" b="1" i="0">
                <a:latin typeface="Calibri"/>
                <a:ea typeface="+mj-ea"/>
                <a:cs typeface="Calibri"/>
              </a:rPr>
              <a:t>Alanları</a:t>
            </a:r>
            <a:r>
              <a:rPr lang="tr-TR" b="1" i="0" spc="-114">
                <a:latin typeface="Calibri"/>
                <a:ea typeface="+mj-ea"/>
                <a:cs typeface="Calibri"/>
              </a:rPr>
              <a:t> </a:t>
            </a:r>
            <a:r>
              <a:rPr lang="tr-TR" b="1" i="0" spc="-20">
                <a:latin typeface="Calibri"/>
                <a:ea typeface="+mj-ea"/>
                <a:cs typeface="Calibri"/>
              </a:rPr>
              <a:t>Gezerken</a:t>
            </a:r>
            <a:r>
              <a:rPr lang="tr-TR" b="1" i="0" spc="-110">
                <a:latin typeface="Calibri"/>
                <a:ea typeface="+mj-ea"/>
                <a:cs typeface="Calibri"/>
              </a:rPr>
              <a:t> </a:t>
            </a:r>
            <a:r>
              <a:rPr lang="tr-TR" b="1" i="0">
                <a:latin typeface="Calibri"/>
                <a:ea typeface="+mj-ea"/>
                <a:cs typeface="Calibri"/>
              </a:rPr>
              <a:t>Nelere</a:t>
            </a:r>
            <a:r>
              <a:rPr lang="tr-TR" b="1" i="0" spc="-114">
                <a:latin typeface="Calibri"/>
                <a:ea typeface="+mj-ea"/>
                <a:cs typeface="Calibri"/>
              </a:rPr>
              <a:t> </a:t>
            </a:r>
            <a:r>
              <a:rPr lang="tr-TR" b="1" i="0">
                <a:latin typeface="Calibri"/>
                <a:ea typeface="+mj-ea"/>
                <a:cs typeface="Calibri"/>
              </a:rPr>
              <a:t>Dikkat</a:t>
            </a:r>
            <a:r>
              <a:rPr lang="tr-TR" b="1" i="0" spc="-110">
                <a:latin typeface="Calibri"/>
                <a:ea typeface="+mj-ea"/>
                <a:cs typeface="Calibri"/>
              </a:rPr>
              <a:t> </a:t>
            </a:r>
            <a:r>
              <a:rPr lang="tr-TR" b="1" i="0" spc="-10">
                <a:latin typeface="Calibri"/>
                <a:ea typeface="+mj-ea"/>
                <a:cs typeface="Calibri"/>
              </a:rPr>
              <a:t>Etmeliyiz?</a:t>
            </a:r>
            <a:endParaRPr lang="tr-TR" b="1" i="0">
              <a:latin typeface="Calibri"/>
              <a:ea typeface="+mj-ea"/>
              <a:cs typeface="Calibri"/>
            </a:endParaRPr>
          </a:p>
        </p:txBody>
      </p:sp>
      <p:pic>
        <p:nvPicPr>
          <p:cNvPr id="4" name="Resim 3" descr="metin, taç, simge, sembol, logo içeren bir resim">
            <a:extLst>
              <a:ext uri="{FF2B5EF4-FFF2-40B4-BE49-F238E27FC236}">
                <a16:creationId xmlns:a16="http://schemas.microsoft.com/office/drawing/2014/main" id="{52A8784B-2AF7-B394-34CD-9F065921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552700"/>
            <a:ext cx="7955280" cy="3986869"/>
          </a:xfrm>
          <a:prstGeom prst="rect">
            <a:avLst/>
          </a:prstGeom>
          <a:noFill/>
        </p:spPr>
      </p:pic>
      <p:sp>
        <p:nvSpPr>
          <p:cNvPr id="3" name="object 3"/>
          <p:cNvSpPr txBox="1"/>
          <p:nvPr/>
        </p:nvSpPr>
        <p:spPr>
          <a:xfrm>
            <a:off x="4953000" y="2366010"/>
            <a:ext cx="12420600" cy="678942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indent="-342265">
              <a:lnSpc>
                <a:spcPct val="9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Alanın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girişinde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bulunan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yazılı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kuralları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mutlaka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okuyunuz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dikkate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Çocuklarınızı</a:t>
            </a:r>
            <a:r>
              <a:rPr lang="en-US" sz="2000" b="0" i="0" spc="-13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lütfen</a:t>
            </a:r>
            <a:r>
              <a:rPr lang="en-US" sz="2000" b="0" i="0" spc="-13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bilgilendiriniz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Gezilen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alanlarda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çöp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vb.</a:t>
            </a:r>
            <a:r>
              <a:rPr lang="en-US" sz="2000" b="0" i="0" spc="-4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atık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madde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bırakmayınız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‘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Dokunmayınız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!’</a:t>
            </a:r>
            <a:r>
              <a:rPr lang="en-US" sz="2000" b="0" i="0" spc="-3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veya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‘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Girilmez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!’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uyarısı</a:t>
            </a:r>
            <a:r>
              <a:rPr lang="en-US" sz="2000" b="0" i="0" spc="-5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bulunan</a:t>
            </a:r>
            <a:r>
              <a:rPr lang="en-US" sz="2000" b="0" i="0" spc="-4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koruma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bandı</a:t>
            </a:r>
            <a:r>
              <a:rPr lang="en-US" sz="2000" b="0" i="0" spc="-5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ile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çevrili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alanlarda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</a:t>
            </a:r>
            <a:r>
              <a:rPr lang="en-US" sz="2000" b="0" i="0" spc="-5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sınırlı</a:t>
            </a:r>
            <a:r>
              <a:rPr lang="en-US" sz="2000" b="0" i="0" spc="-5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alana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geçmeyiniz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Fazla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yüksek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sesle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konuşmayınız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,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diğer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ziyaretçileri</a:t>
            </a:r>
            <a:r>
              <a:rPr lang="en-US" sz="2000" b="0" i="0" spc="-10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rahatsız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edici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davranışlardan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kaçınınız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spc="-25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Yemek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içmenin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yasak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olduğu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alanlara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yiyecek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içecek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getirmeyiniz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Ziyaretiniz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bittiğinde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lütfen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tüm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kurallara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uymuş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olduğunuzdan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emin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olarak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alandan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ayrılınız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R="103505" indent="-341630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Doğal</a:t>
            </a:r>
            <a:r>
              <a:rPr lang="en-US" sz="2000" b="0" i="0" spc="-10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alanları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25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gezerken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alanların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başka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canlıların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evi</a:t>
            </a:r>
            <a:r>
              <a:rPr lang="en-US" sz="2000" b="0" i="0" spc="-10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olduğunu</a:t>
            </a:r>
            <a:r>
              <a:rPr lang="en-US" sz="2000" b="0" i="0" spc="-4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unutmayın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Gürültü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2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yapmamaya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dikkat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edin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 	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Sigara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içmemeye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özen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gösterin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Özellikle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çiçekleri</a:t>
            </a:r>
            <a:r>
              <a:rPr lang="en-US" sz="2000" b="0" i="0" spc="-1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bilinçsizce</a:t>
            </a:r>
            <a:r>
              <a:rPr lang="en-US" sz="2000" b="0" i="0" spc="-6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2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koparmayın</a:t>
            </a:r>
            <a:r>
              <a:rPr lang="en-US" sz="2000" b="0" i="0" spc="-2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Ülkemizde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bazı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çiçeklerin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koparılması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	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para</a:t>
            </a:r>
            <a:r>
              <a:rPr lang="en-US" sz="2000" b="0" i="0" spc="-11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cezası</a:t>
            </a:r>
            <a:r>
              <a:rPr lang="en-US" sz="2000" b="0" i="0" spc="-11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gerektirmektedir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R="337820" indent="-342900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Arkeolojik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alanları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2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gezerken</a:t>
            </a:r>
            <a:r>
              <a:rPr lang="en-US" sz="2000" b="0" i="0" spc="-2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,</a:t>
            </a:r>
            <a:r>
              <a:rPr lang="en-US" sz="2000" b="0" i="0" spc="-10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alandan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hatıra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olarak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taş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gibi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objeler</a:t>
            </a:r>
            <a:r>
              <a:rPr lang="en-US" sz="2000" b="0" i="0" spc="-9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almayınız</a:t>
            </a:r>
            <a:r>
              <a:rPr lang="en-US" sz="2000" b="0" i="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Arkeolojik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alanlarda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bulunan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2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her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türlü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yapı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tarihi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eser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niteliği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taşımaktadır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İnanç</a:t>
            </a:r>
            <a:r>
              <a:rPr lang="en-US" sz="2000" b="0" i="0" spc="-6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alanları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resmî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kurumlara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giderken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giyim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kurallarına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uyum</a:t>
            </a:r>
            <a:r>
              <a:rPr lang="en-US" sz="2000" b="0" i="0" spc="-4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sağlayınız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indent="-342265">
              <a:lnSpc>
                <a:spcPct val="9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Doğal</a:t>
            </a:r>
            <a:r>
              <a:rPr lang="en-US" sz="2000" b="0" i="0" spc="-1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kaynaklar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geleceğimiz</a:t>
            </a:r>
            <a:r>
              <a:rPr lang="en-US" sz="2000" b="0" i="0" spc="-1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için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çok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3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önemlidir</a:t>
            </a:r>
            <a:r>
              <a:rPr lang="en-US" sz="2000" b="0" i="0" spc="-3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r>
              <a:rPr lang="en-US" sz="2000" b="0" i="0" spc="-5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Elektrik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</a:t>
            </a:r>
            <a:r>
              <a:rPr lang="en-US" sz="2000" b="0" i="0" spc="-8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su</a:t>
            </a:r>
            <a:r>
              <a:rPr lang="en-US" sz="2000" b="0" i="0" spc="-6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tüketimlerimize</a:t>
            </a:r>
            <a:r>
              <a:rPr lang="en-US" sz="2000" b="0" i="0" spc="-8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dikkat</a:t>
            </a:r>
            <a:r>
              <a:rPr lang="en-US" sz="2000" b="0" i="0" spc="-7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ederek</a:t>
            </a:r>
            <a:r>
              <a:rPr lang="en-US" sz="2000" b="0" i="0" spc="-7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doğayı</a:t>
            </a:r>
            <a:r>
              <a:rPr lang="en-US" sz="2000" b="0" i="0" spc="-9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b="0" i="0" spc="-1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koruyabiliriz</a:t>
            </a:r>
            <a:r>
              <a:rPr lang="en-US" sz="2000" b="0" i="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US" sz="2000" b="0" i="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5965">
              <a:lnSpc>
                <a:spcPct val="100000"/>
              </a:lnSpc>
              <a:spcBef>
                <a:spcPts val="100"/>
              </a:spcBef>
            </a:pPr>
            <a:r>
              <a:rPr sz="6900" dirty="0"/>
              <a:t>SÜRDÜRÜLEBİLİRLİK</a:t>
            </a:r>
            <a:r>
              <a:rPr sz="6900" spc="-25" dirty="0"/>
              <a:t> </a:t>
            </a:r>
            <a:r>
              <a:rPr sz="6900" spc="-10" dirty="0"/>
              <a:t>POLİTİKAMIZ</a:t>
            </a:r>
            <a:endParaRPr sz="6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056" y="2474241"/>
            <a:ext cx="16322729" cy="1076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6039" y="2887496"/>
            <a:ext cx="15071725" cy="6036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marR="5080" indent="-341630" algn="just">
              <a:lnSpc>
                <a:spcPct val="105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AZURA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DELUXE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RESORT&amp;SPA</a:t>
            </a:r>
            <a:r>
              <a:rPr sz="2800" spc="3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HOTEL</a:t>
            </a:r>
            <a:r>
              <a:rPr sz="2800" spc="3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adına</a:t>
            </a:r>
            <a:r>
              <a:rPr sz="2800" spc="3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turizmin</a:t>
            </a:r>
            <a:r>
              <a:rPr sz="2800" spc="3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çevremiz</a:t>
            </a:r>
            <a:r>
              <a:rPr sz="2800" spc="3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üzerindeki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etkilerini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aza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indirmek 	</a:t>
            </a:r>
            <a:r>
              <a:rPr sz="2800" dirty="0">
                <a:latin typeface="Calibri"/>
                <a:cs typeface="Calibri"/>
              </a:rPr>
              <a:t>amacıyla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çıktığımız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uzun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yolda,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atık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yönetimi,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doğal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kaynak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kullanımı,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çalışanlara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sağlık,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güvenlik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 	</a:t>
            </a:r>
            <a:r>
              <a:rPr sz="2800" dirty="0">
                <a:latin typeface="Calibri"/>
                <a:cs typeface="Calibri"/>
              </a:rPr>
              <a:t>çocuk</a:t>
            </a:r>
            <a:r>
              <a:rPr sz="2800" spc="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koruma</a:t>
            </a:r>
            <a:r>
              <a:rPr sz="2800" spc="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konularında</a:t>
            </a:r>
            <a:r>
              <a:rPr sz="2800" spc="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bilgilendirme</a:t>
            </a:r>
            <a:r>
              <a:rPr sz="2800" spc="6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eşit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hakların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tanınması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faaliyetleri</a:t>
            </a:r>
            <a:r>
              <a:rPr sz="2800" spc="5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bulunduğumuz 	</a:t>
            </a:r>
            <a:r>
              <a:rPr sz="2800" dirty="0">
                <a:latin typeface="Calibri"/>
                <a:cs typeface="Calibri"/>
              </a:rPr>
              <a:t>topluluk</a:t>
            </a:r>
            <a:r>
              <a:rPr sz="2800" spc="6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6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entegre</a:t>
            </a:r>
            <a:r>
              <a:rPr sz="2800" spc="6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olma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toplumsal</a:t>
            </a:r>
            <a:r>
              <a:rPr sz="2800" spc="6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sorunların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çözümünde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yer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alma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konularında</a:t>
            </a:r>
            <a:r>
              <a:rPr sz="2800" spc="65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yaptığımız 	</a:t>
            </a:r>
            <a:r>
              <a:rPr sz="2800" dirty="0">
                <a:latin typeface="Calibri"/>
                <a:cs typeface="Calibri"/>
              </a:rPr>
              <a:t>çalışmaların,</a:t>
            </a:r>
            <a:r>
              <a:rPr sz="2800" spc="484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turizmde</a:t>
            </a:r>
            <a:r>
              <a:rPr sz="2800" spc="5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sürdürülebilirliğin</a:t>
            </a:r>
            <a:r>
              <a:rPr sz="2800" spc="49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sağlanmasına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katkı</a:t>
            </a:r>
            <a:r>
              <a:rPr sz="2800" spc="49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sağlayacağı</a:t>
            </a:r>
            <a:r>
              <a:rPr sz="2800" spc="5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inancındayız.</a:t>
            </a:r>
            <a:r>
              <a:rPr sz="2800" spc="495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Doğal 	</a:t>
            </a:r>
            <a:r>
              <a:rPr sz="2800" dirty="0">
                <a:latin typeface="Calibri"/>
                <a:cs typeface="Calibri"/>
              </a:rPr>
              <a:t>kaynakların</a:t>
            </a:r>
            <a:r>
              <a:rPr sz="2800" spc="9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tasarruflu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kullanımının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1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kaynakların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etkin</a:t>
            </a:r>
            <a:r>
              <a:rPr sz="2800" spc="1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şekilde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yönetilmesinin,</a:t>
            </a:r>
            <a:r>
              <a:rPr sz="2800" spc="10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turizmin 	sürdürülebilirliğinin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sağlanması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açısından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çok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önemli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olduğuna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inanmaktayız.</a:t>
            </a:r>
            <a:endParaRPr sz="2800">
              <a:latin typeface="Calibri"/>
              <a:cs typeface="Calibri"/>
            </a:endParaRPr>
          </a:p>
          <a:p>
            <a:pPr marL="353695" marR="6350" indent="-341630" algn="just">
              <a:lnSpc>
                <a:spcPct val="105000"/>
              </a:lnSpc>
              <a:spcBef>
                <a:spcPts val="146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Amacımız,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yürürlükte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bulunan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kanunlara,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tüzüklere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düzenlemelere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uyarak,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hizmet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verdiğimiz 	</a:t>
            </a:r>
            <a:r>
              <a:rPr sz="2800" dirty="0">
                <a:latin typeface="Calibri"/>
                <a:cs typeface="Calibri"/>
              </a:rPr>
              <a:t>toplumlara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yüksek</a:t>
            </a:r>
            <a:r>
              <a:rPr sz="2800" spc="2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kalitede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hizmet,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ekonomik</a:t>
            </a:r>
            <a:r>
              <a:rPr sz="2800" spc="2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büyüme,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çevre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koruma,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toplumsal</a:t>
            </a:r>
            <a:r>
              <a:rPr sz="2800" spc="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katılım</a:t>
            </a:r>
            <a:r>
              <a:rPr sz="2800" spc="2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tabii</a:t>
            </a:r>
            <a:r>
              <a:rPr sz="2800" spc="2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ki, 	</a:t>
            </a:r>
            <a:r>
              <a:rPr sz="2800" dirty="0">
                <a:latin typeface="Calibri"/>
                <a:cs typeface="Calibri"/>
              </a:rPr>
              <a:t>istihdam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vasıtasıyla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fayda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sağlamaktır.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Sürdürülebilirlik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ilgili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amaç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hedeflerimizi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belirleyip,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sürekli 	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performansımızı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geliştirecek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faaliyetlerimizin</a:t>
            </a:r>
            <a:r>
              <a:rPr sz="2800" spc="6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çevre</a:t>
            </a:r>
            <a:r>
              <a:rPr sz="2800" spc="6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üzerindeki</a:t>
            </a:r>
            <a:r>
              <a:rPr sz="2800" spc="6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etkilerini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aza</a:t>
            </a:r>
            <a:r>
              <a:rPr sz="2800" spc="6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indireceğiz. 	</a:t>
            </a:r>
            <a:r>
              <a:rPr sz="2800" dirty="0">
                <a:latin typeface="Calibri"/>
                <a:cs typeface="Calibri"/>
              </a:rPr>
              <a:t>Misafirlerimiz,</a:t>
            </a:r>
            <a:r>
              <a:rPr sz="2800" spc="5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tedarikçilerimiz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5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genel</a:t>
            </a:r>
            <a:r>
              <a:rPr sz="2800" spc="5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toplum</a:t>
            </a:r>
            <a:r>
              <a:rPr sz="2800" spc="5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arasında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sürdürülebilirlik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konusunda</a:t>
            </a:r>
            <a:r>
              <a:rPr sz="2800" spc="6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bilinç 	oluşturacağız.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Resim 4" descr="metin, taç, simge, sembol, logo içeren bir resim">
            <a:extLst>
              <a:ext uri="{FF2B5EF4-FFF2-40B4-BE49-F238E27FC236}">
                <a16:creationId xmlns:a16="http://schemas.microsoft.com/office/drawing/2014/main" id="{CA5AC936-CDDE-90FF-52C0-0209696E4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757277"/>
            <a:ext cx="3045451" cy="1526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40" y="0"/>
            <a:ext cx="18082260" cy="10287000"/>
            <a:chOff x="205740" y="0"/>
            <a:chExt cx="18082260" cy="10287000"/>
          </a:xfrm>
        </p:grpSpPr>
        <p:sp>
          <p:nvSpPr>
            <p:cNvPr id="3" name="object 3"/>
            <p:cNvSpPr/>
            <p:nvPr/>
          </p:nvSpPr>
          <p:spPr>
            <a:xfrm>
              <a:off x="17125187" y="12191"/>
              <a:ext cx="1163320" cy="10274935"/>
            </a:xfrm>
            <a:custGeom>
              <a:avLst/>
              <a:gdLst/>
              <a:ahLst/>
              <a:cxnLst/>
              <a:rect l="l" t="t" r="r" b="b"/>
              <a:pathLst>
                <a:path w="1163319" h="10274935">
                  <a:moveTo>
                    <a:pt x="0" y="10274808"/>
                  </a:moveTo>
                  <a:lnTo>
                    <a:pt x="1162811" y="10274808"/>
                  </a:lnTo>
                  <a:lnTo>
                    <a:pt x="1162811" y="0"/>
                  </a:lnTo>
                  <a:lnTo>
                    <a:pt x="0" y="0"/>
                  </a:lnTo>
                  <a:lnTo>
                    <a:pt x="0" y="10274808"/>
                  </a:lnTo>
                  <a:close/>
                </a:path>
              </a:pathLst>
            </a:custGeom>
            <a:solidFill>
              <a:srgbClr val="EDEBE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" y="0"/>
              <a:ext cx="16888206" cy="101536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15299" y="0"/>
              <a:ext cx="9010015" cy="10287000"/>
            </a:xfrm>
            <a:custGeom>
              <a:avLst/>
              <a:gdLst/>
              <a:ahLst/>
              <a:cxnLst/>
              <a:rect l="l" t="t" r="r" b="b"/>
              <a:pathLst>
                <a:path w="9010015" h="10287000">
                  <a:moveTo>
                    <a:pt x="0" y="10287000"/>
                  </a:moveTo>
                  <a:lnTo>
                    <a:pt x="9009888" y="10287000"/>
                  </a:lnTo>
                  <a:lnTo>
                    <a:pt x="9009888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EC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39250" y="1034618"/>
            <a:ext cx="56819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ÇALIŞAN</a:t>
            </a:r>
            <a:r>
              <a:rPr sz="6000" spc="-90" dirty="0"/>
              <a:t> </a:t>
            </a:r>
            <a:r>
              <a:rPr sz="6000" spc="-10" dirty="0"/>
              <a:t>HAKLARI</a:t>
            </a:r>
            <a:endParaRPr sz="6000"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8140065" cy="10287000"/>
            <a:chOff x="0" y="0"/>
            <a:chExt cx="8140065" cy="10287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" y="0"/>
              <a:ext cx="7997952" cy="9954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8115300" cy="10287000"/>
            </a:xfrm>
            <a:custGeom>
              <a:avLst/>
              <a:gdLst/>
              <a:ahLst/>
              <a:cxnLst/>
              <a:rect l="l" t="t" r="r" b="b"/>
              <a:pathLst>
                <a:path w="8115300" h="10287000">
                  <a:moveTo>
                    <a:pt x="81153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8115300" y="10287000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667" y="2991611"/>
              <a:ext cx="5807963" cy="43555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337929" y="3172206"/>
            <a:ext cx="6950075" cy="5457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410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Fırsat</a:t>
            </a:r>
            <a:r>
              <a:rPr sz="3600" spc="-10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eşitliğinin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toplumsal</a:t>
            </a:r>
            <a:endParaRPr sz="3600">
              <a:latin typeface="Calibri"/>
              <a:cs typeface="Calibri"/>
            </a:endParaRPr>
          </a:p>
          <a:p>
            <a:pPr marL="241300">
              <a:lnSpc>
                <a:spcPts val="3890"/>
              </a:lnSpc>
            </a:pPr>
            <a:r>
              <a:rPr sz="3600" dirty="0">
                <a:latin typeface="Calibri"/>
                <a:cs typeface="Calibri"/>
              </a:rPr>
              <a:t>sürdürülebilirliğin</a:t>
            </a:r>
            <a:r>
              <a:rPr sz="3600" spc="-1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temellerinden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biri</a:t>
            </a:r>
            <a:endParaRPr sz="3600">
              <a:latin typeface="Calibri"/>
              <a:cs typeface="Calibri"/>
            </a:endParaRPr>
          </a:p>
          <a:p>
            <a:pPr marL="241300">
              <a:lnSpc>
                <a:spcPts val="4105"/>
              </a:lnSpc>
            </a:pPr>
            <a:r>
              <a:rPr sz="3600" dirty="0">
                <a:latin typeface="Calibri"/>
                <a:cs typeface="Calibri"/>
              </a:rPr>
              <a:t>olduğunu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kabul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etmek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ts val="4105"/>
              </a:lnSpc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Kadınların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iş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yaşamına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eşit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etkin</a:t>
            </a:r>
            <a:endParaRPr sz="3600">
              <a:latin typeface="Calibri"/>
              <a:cs typeface="Calibri"/>
            </a:endParaRPr>
          </a:p>
          <a:p>
            <a:pPr marL="241300" marR="1530985">
              <a:lnSpc>
                <a:spcPts val="3890"/>
              </a:lnSpc>
              <a:spcBef>
                <a:spcPts val="270"/>
              </a:spcBef>
            </a:pPr>
            <a:r>
              <a:rPr sz="3600" dirty="0">
                <a:latin typeface="Calibri"/>
                <a:cs typeface="Calibri"/>
              </a:rPr>
              <a:t>katılımını</a:t>
            </a:r>
            <a:r>
              <a:rPr sz="3600" spc="-1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sağlamak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ve</a:t>
            </a:r>
            <a:r>
              <a:rPr sz="3600" spc="-1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kadın </a:t>
            </a:r>
            <a:r>
              <a:rPr sz="3600" dirty="0">
                <a:latin typeface="Calibri"/>
                <a:cs typeface="Calibri"/>
              </a:rPr>
              <a:t>istihdamını</a:t>
            </a:r>
            <a:r>
              <a:rPr sz="3600" spc="-10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arttırmak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ts val="4105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Zorla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ve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zorunlu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işçilik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çocuk</a:t>
            </a:r>
            <a:endParaRPr sz="3600">
              <a:latin typeface="Calibri"/>
              <a:cs typeface="Calibri"/>
            </a:endParaRPr>
          </a:p>
          <a:p>
            <a:pPr marL="241300">
              <a:lnSpc>
                <a:spcPts val="4105"/>
              </a:lnSpc>
            </a:pPr>
            <a:r>
              <a:rPr sz="3600" dirty="0">
                <a:latin typeface="Calibri"/>
                <a:cs typeface="Calibri"/>
              </a:rPr>
              <a:t>işçiliğin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kaldırılmasını</a:t>
            </a:r>
            <a:r>
              <a:rPr sz="3600" spc="-1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desteklemek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2" name="Resim 11" descr="metin, taç, simge, sembol, logo içeren bir resim">
            <a:extLst>
              <a:ext uri="{FF2B5EF4-FFF2-40B4-BE49-F238E27FC236}">
                <a16:creationId xmlns:a16="http://schemas.microsoft.com/office/drawing/2014/main" id="{7F0BEC7A-3C19-14D4-FE5D-BFC102163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4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ÇEVRESEL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12140" y="1731387"/>
            <a:ext cx="9597390" cy="697610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Doğal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kaynakların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etkili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kullanımı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daha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az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atık,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Su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kullanımını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azaltmak,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Atıkların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kaynağında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azaltımı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ilkesine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çalışmalar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yapmak,</a:t>
            </a:r>
            <a:endParaRPr sz="2400">
              <a:latin typeface="Calibri"/>
              <a:cs typeface="Calibri"/>
            </a:endParaRPr>
          </a:p>
          <a:p>
            <a:pPr marL="355600" marR="94615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Faaliyetlerimizde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temizlemek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yerine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kirletmemek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ilkesi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uyum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içerisinde çalışmak,</a:t>
            </a:r>
            <a:endParaRPr sz="2400">
              <a:latin typeface="Calibri"/>
              <a:cs typeface="Calibri"/>
            </a:endParaRPr>
          </a:p>
          <a:p>
            <a:pPr marL="355600" marR="15938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Faaliyetlerimizden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kaynaklanan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karbondioksit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başta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olmak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üzere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sera </a:t>
            </a:r>
            <a:r>
              <a:rPr sz="2400" dirty="0">
                <a:latin typeface="Calibri"/>
                <a:cs typeface="Calibri"/>
              </a:rPr>
              <a:t>gazlarının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salınımı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azaltmak,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Calibri"/>
                <a:cs typeface="Calibri"/>
              </a:rPr>
              <a:t>Yenilenebilir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verimli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enerji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kullanmak,</a:t>
            </a:r>
            <a:endParaRPr sz="2400">
              <a:latin typeface="Calibri"/>
              <a:cs typeface="Calibri"/>
            </a:endParaRPr>
          </a:p>
          <a:p>
            <a:pPr marL="355600" marR="1651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Güvenliği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kriterlerine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hareket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etmek,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kişi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başı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tüketimini </a:t>
            </a:r>
            <a:r>
              <a:rPr sz="2400" dirty="0">
                <a:latin typeface="Calibri"/>
                <a:cs typeface="Calibri"/>
              </a:rPr>
              <a:t>azaltmak,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tesislerimizde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düzenli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analizlerini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rutin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kontrolleri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yaparak çevremize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zararsız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halde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Atık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hattına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gönderilmesini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sağlamak,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Calibri"/>
                <a:cs typeface="Calibri"/>
              </a:rPr>
              <a:t>Tesislerimizin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faaliyetlerinde,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Yöresel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Yerli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Ürünlere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öncelik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vermek,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Ülkesel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ekonominin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sağlıklı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büyümesine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katkıda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bulunmak,</a:t>
            </a:r>
            <a:endParaRPr sz="2400">
              <a:latin typeface="Calibri"/>
              <a:cs typeface="Calibri"/>
            </a:endParaRPr>
          </a:p>
          <a:p>
            <a:pPr marL="355600" marR="66802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Tüm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misafirlerimize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yörenin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Doğal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Kültürel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Miraslarını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Eserlerini tanıtmak,</a:t>
            </a:r>
            <a:endParaRPr sz="2400">
              <a:latin typeface="Calibri"/>
              <a:cs typeface="Calibri"/>
            </a:endParaRPr>
          </a:p>
          <a:p>
            <a:pPr marL="355600" marR="505459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Yöre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Halkının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yaşam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kalitesine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pozitif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etki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edecek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çalışmalar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yapmak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 </a:t>
            </a:r>
            <a:r>
              <a:rPr sz="2400" dirty="0">
                <a:latin typeface="Calibri"/>
                <a:cs typeface="Calibri"/>
              </a:rPr>
              <a:t>yöresel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dokuyu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korumak,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9900" y="2305811"/>
            <a:ext cx="7124700" cy="5847588"/>
          </a:xfrm>
          <a:prstGeom prst="rect">
            <a:avLst/>
          </a:prstGeom>
        </p:spPr>
      </p:pic>
      <p:pic>
        <p:nvPicPr>
          <p:cNvPr id="5" name="Resim 4" descr="metin, taç, simge, sembol, logo içeren bir resim">
            <a:extLst>
              <a:ext uri="{FF2B5EF4-FFF2-40B4-BE49-F238E27FC236}">
                <a16:creationId xmlns:a16="http://schemas.microsoft.com/office/drawing/2014/main" id="{8F92D9F3-DF28-71C5-7256-2C02AB623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544" y="9257184"/>
            <a:ext cx="2040112" cy="1022423"/>
          </a:xfrm>
          <a:prstGeom prst="rect">
            <a:avLst/>
          </a:prstGeom>
        </p:spPr>
      </p:pic>
      <p:pic>
        <p:nvPicPr>
          <p:cNvPr id="6" name="Resim 5" descr="metin, taç, simge, sembol, logo içeren bir resim">
            <a:extLst>
              <a:ext uri="{FF2B5EF4-FFF2-40B4-BE49-F238E27FC236}">
                <a16:creationId xmlns:a16="http://schemas.microsoft.com/office/drawing/2014/main" id="{E74C57F2-1A4B-D838-7790-E2FA05F5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730" y="485647"/>
            <a:ext cx="5707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BİYOÇEŞİTLİLİĞE</a:t>
            </a:r>
            <a:r>
              <a:rPr sz="4800" spc="-180" dirty="0"/>
              <a:t> </a:t>
            </a:r>
            <a:r>
              <a:rPr sz="4800" spc="-110" dirty="0"/>
              <a:t>SAYGI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08252" y="1630426"/>
            <a:ext cx="5998210" cy="757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356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3300" dirty="0">
                <a:latin typeface="Calibri"/>
                <a:cs typeface="Calibri"/>
              </a:rPr>
              <a:t>Çevre</a:t>
            </a:r>
            <a:r>
              <a:rPr sz="3300" spc="-40" dirty="0">
                <a:latin typeface="Calibri"/>
                <a:cs typeface="Calibri"/>
              </a:rPr>
              <a:t> </a:t>
            </a:r>
            <a:r>
              <a:rPr sz="3300" spc="-20" dirty="0">
                <a:latin typeface="Calibri"/>
                <a:cs typeface="Calibri"/>
              </a:rPr>
              <a:t>stratejilerimizi</a:t>
            </a:r>
            <a:r>
              <a:rPr sz="3300" spc="-5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oluştururken</a:t>
            </a:r>
            <a:endParaRPr sz="3300">
              <a:latin typeface="Calibri"/>
              <a:cs typeface="Calibri"/>
            </a:endParaRPr>
          </a:p>
          <a:p>
            <a:pPr marL="240665" marR="929005">
              <a:lnSpc>
                <a:spcPct val="80000"/>
              </a:lnSpc>
              <a:spcBef>
                <a:spcPts val="395"/>
              </a:spcBef>
            </a:pPr>
            <a:r>
              <a:rPr sz="3300" dirty="0">
                <a:latin typeface="Calibri"/>
                <a:cs typeface="Calibri"/>
              </a:rPr>
              <a:t>ve</a:t>
            </a:r>
            <a:r>
              <a:rPr sz="3300" spc="-4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faaliyetlerimizi tasarlarken</a:t>
            </a:r>
            <a:r>
              <a:rPr sz="3300" spc="-11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biyoçeşitlilik</a:t>
            </a:r>
            <a:r>
              <a:rPr sz="3300" spc="-45" dirty="0">
                <a:latin typeface="Calibri"/>
                <a:cs typeface="Calibri"/>
              </a:rPr>
              <a:t> </a:t>
            </a:r>
            <a:r>
              <a:rPr sz="3300" spc="-25" dirty="0">
                <a:latin typeface="Calibri"/>
                <a:cs typeface="Calibri"/>
              </a:rPr>
              <a:t>ve </a:t>
            </a:r>
            <a:r>
              <a:rPr sz="3300" spc="-10" dirty="0">
                <a:latin typeface="Calibri"/>
                <a:cs typeface="Calibri"/>
              </a:rPr>
              <a:t>ekosistem</a:t>
            </a:r>
            <a:r>
              <a:rPr sz="3300" spc="-13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konularını</a:t>
            </a:r>
            <a:r>
              <a:rPr sz="3300" spc="-11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dikkate almak,</a:t>
            </a:r>
            <a:endParaRPr sz="3300">
              <a:latin typeface="Calibri"/>
              <a:cs typeface="Calibri"/>
            </a:endParaRPr>
          </a:p>
          <a:p>
            <a:pPr marL="239395" marR="125730" indent="-227329">
              <a:lnSpc>
                <a:spcPct val="8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</a:tabLst>
            </a:pPr>
            <a:r>
              <a:rPr sz="3300" spc="-35" dirty="0">
                <a:latin typeface="Calibri"/>
                <a:cs typeface="Calibri"/>
              </a:rPr>
              <a:t>Tesislerimize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ait</a:t>
            </a:r>
            <a:r>
              <a:rPr sz="3300" spc="-8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karasal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alanlarda 	</a:t>
            </a:r>
            <a:r>
              <a:rPr sz="3300" dirty="0">
                <a:latin typeface="Calibri"/>
                <a:cs typeface="Calibri"/>
              </a:rPr>
              <a:t>Ekolojik</a:t>
            </a:r>
            <a:r>
              <a:rPr sz="3300" spc="-14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sistemi</a:t>
            </a:r>
            <a:r>
              <a:rPr sz="3300" spc="-14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korumak,</a:t>
            </a:r>
            <a:r>
              <a:rPr sz="3300" spc="-14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İstilacı 	</a:t>
            </a:r>
            <a:r>
              <a:rPr sz="3300" dirty="0">
                <a:latin typeface="Calibri"/>
                <a:cs typeface="Calibri"/>
              </a:rPr>
              <a:t>türleri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takip</a:t>
            </a:r>
            <a:r>
              <a:rPr sz="3300" spc="-7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ederek</a:t>
            </a:r>
            <a:r>
              <a:rPr sz="3300" spc="-10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çevremizdeki 	</a:t>
            </a:r>
            <a:r>
              <a:rPr sz="3300" dirty="0">
                <a:latin typeface="Calibri"/>
                <a:cs typeface="Calibri"/>
              </a:rPr>
              <a:t>doğal</a:t>
            </a:r>
            <a:r>
              <a:rPr sz="3300" spc="-10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yaşamın</a:t>
            </a:r>
            <a:r>
              <a:rPr sz="3300" spc="-11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korunmasını</a:t>
            </a:r>
            <a:r>
              <a:rPr sz="3300" spc="-110" dirty="0">
                <a:latin typeface="Calibri"/>
                <a:cs typeface="Calibri"/>
              </a:rPr>
              <a:t> </a:t>
            </a:r>
            <a:r>
              <a:rPr sz="3300" spc="-25" dirty="0">
                <a:latin typeface="Calibri"/>
                <a:cs typeface="Calibri"/>
              </a:rPr>
              <a:t>ve</a:t>
            </a:r>
            <a:endParaRPr sz="3300">
              <a:latin typeface="Calibri"/>
              <a:cs typeface="Calibri"/>
            </a:endParaRPr>
          </a:p>
          <a:p>
            <a:pPr marL="240665">
              <a:lnSpc>
                <a:spcPts val="3170"/>
              </a:lnSpc>
            </a:pPr>
            <a:r>
              <a:rPr sz="3300" spc="-10" dirty="0">
                <a:latin typeface="Calibri"/>
                <a:cs typeface="Calibri"/>
              </a:rPr>
              <a:t>sürdürülebilirliğini</a:t>
            </a:r>
            <a:r>
              <a:rPr sz="3300" spc="-8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sağlamak,</a:t>
            </a:r>
            <a:endParaRPr sz="3300">
              <a:latin typeface="Calibri"/>
              <a:cs typeface="Calibri"/>
            </a:endParaRPr>
          </a:p>
          <a:p>
            <a:pPr marL="240029" indent="-227329">
              <a:lnSpc>
                <a:spcPts val="3565"/>
              </a:lnSpc>
              <a:buFont typeface="Arial MT"/>
              <a:buChar char="•"/>
              <a:tabLst>
                <a:tab pos="240029" algn="l"/>
              </a:tabLst>
            </a:pPr>
            <a:r>
              <a:rPr sz="3300" spc="-30" dirty="0">
                <a:latin typeface="Calibri"/>
                <a:cs typeface="Calibri"/>
              </a:rPr>
              <a:t>Yaban</a:t>
            </a:r>
            <a:r>
              <a:rPr sz="3300" spc="-15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hayatı</a:t>
            </a:r>
            <a:r>
              <a:rPr sz="3300" spc="-16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türleri,</a:t>
            </a:r>
            <a:endParaRPr sz="3300">
              <a:latin typeface="Calibri"/>
              <a:cs typeface="Calibri"/>
            </a:endParaRPr>
          </a:p>
          <a:p>
            <a:pPr marL="240665" marR="95885">
              <a:lnSpc>
                <a:spcPct val="80000"/>
              </a:lnSpc>
              <a:spcBef>
                <a:spcPts val="400"/>
              </a:spcBef>
            </a:pPr>
            <a:r>
              <a:rPr sz="3300" spc="-10" dirty="0">
                <a:latin typeface="Calibri"/>
                <a:cs typeface="Calibri"/>
              </a:rPr>
              <a:t>kullanımlarının</a:t>
            </a:r>
            <a:r>
              <a:rPr sz="3300" spc="-7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sürdürülebilir </a:t>
            </a:r>
            <a:r>
              <a:rPr sz="3300" dirty="0">
                <a:latin typeface="Calibri"/>
                <a:cs typeface="Calibri"/>
              </a:rPr>
              <a:t>olmasını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ve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yerel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ve</a:t>
            </a:r>
            <a:r>
              <a:rPr sz="3300" spc="-7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uluslar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arası </a:t>
            </a:r>
            <a:r>
              <a:rPr sz="3300" dirty="0">
                <a:latin typeface="Calibri"/>
                <a:cs typeface="Calibri"/>
              </a:rPr>
              <a:t>yasalara</a:t>
            </a:r>
            <a:r>
              <a:rPr sz="3300" spc="-13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uygun</a:t>
            </a:r>
            <a:r>
              <a:rPr sz="3300" spc="-7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olmasını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sağlayan düzenlenmiş</a:t>
            </a:r>
            <a:r>
              <a:rPr sz="3300" spc="-7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bir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faaliyetin</a:t>
            </a:r>
            <a:r>
              <a:rPr sz="3300" spc="-12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parçası </a:t>
            </a:r>
            <a:r>
              <a:rPr sz="3300" dirty="0">
                <a:latin typeface="Calibri"/>
                <a:cs typeface="Calibri"/>
              </a:rPr>
              <a:t>olması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dışında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avlanamaz,- </a:t>
            </a:r>
            <a:r>
              <a:rPr sz="3300" dirty="0">
                <a:latin typeface="Calibri"/>
                <a:cs typeface="Calibri"/>
              </a:rPr>
              <a:t>toplanamaz,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tüketilmez, </a:t>
            </a:r>
            <a:r>
              <a:rPr sz="3300" dirty="0">
                <a:latin typeface="Calibri"/>
                <a:cs typeface="Calibri"/>
              </a:rPr>
              <a:t>sergilenmez</a:t>
            </a:r>
            <a:r>
              <a:rPr sz="3300" spc="-11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veya</a:t>
            </a:r>
            <a:r>
              <a:rPr sz="3300" spc="-12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alınıp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satılmaz.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47"/>
              <a:ext cx="9144000" cy="102867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9144000" cy="10287000"/>
            </a:xfrm>
            <a:prstGeom prst="rect">
              <a:avLst/>
            </a:prstGeom>
          </p:spPr>
        </p:pic>
      </p:grp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9CC3F530-B613-E9BE-7E98-D5BC5F156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06923" y="0"/>
            <a:ext cx="9181465" cy="10287000"/>
            <a:chOff x="9106923" y="0"/>
            <a:chExt cx="91814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6923" y="0"/>
              <a:ext cx="9181077" cy="101715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74480" y="0"/>
              <a:ext cx="9113520" cy="10287000"/>
            </a:xfrm>
            <a:custGeom>
              <a:avLst/>
              <a:gdLst/>
              <a:ahLst/>
              <a:cxnLst/>
              <a:rect l="l" t="t" r="r" b="b"/>
              <a:pathLst>
                <a:path w="9113519" h="10287000">
                  <a:moveTo>
                    <a:pt x="911352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13520" y="10287000"/>
                  </a:lnTo>
                  <a:lnTo>
                    <a:pt x="9113520" y="0"/>
                  </a:lnTo>
                  <a:close/>
                </a:path>
              </a:pathLst>
            </a:custGeom>
            <a:solidFill>
              <a:srgbClr val="EC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04144" y="716737"/>
            <a:ext cx="36004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5" dirty="0"/>
              <a:t>EKONOMİK</a:t>
            </a:r>
            <a:endParaRPr sz="6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096" y="1051560"/>
            <a:ext cx="6797040" cy="81838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18444" y="1548130"/>
            <a:ext cx="6490335" cy="79279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0029" marR="255904" indent="-227329">
              <a:lnSpc>
                <a:spcPct val="90000"/>
              </a:lnSpc>
              <a:spcBef>
                <a:spcPts val="484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10" dirty="0">
                <a:latin typeface="Calibri"/>
                <a:cs typeface="Calibri"/>
              </a:rPr>
              <a:t>Çalışanlarımız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arasında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‘’Eşit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İş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Yükü, 	</a:t>
            </a:r>
            <a:r>
              <a:rPr sz="3200" dirty="0">
                <a:latin typeface="Calibri"/>
                <a:cs typeface="Calibri"/>
              </a:rPr>
              <a:t>Eşit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Ücret’’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prensibini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daima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ön 	</a:t>
            </a:r>
            <a:r>
              <a:rPr sz="3200" dirty="0">
                <a:latin typeface="Calibri"/>
                <a:cs typeface="Calibri"/>
              </a:rPr>
              <a:t>planda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tutmak</a:t>
            </a:r>
            <a:endParaRPr sz="3200">
              <a:latin typeface="Calibri"/>
              <a:cs typeface="Calibri"/>
            </a:endParaRPr>
          </a:p>
          <a:p>
            <a:pPr marL="240029" marR="1416050" indent="-227329">
              <a:lnSpc>
                <a:spcPts val="3460"/>
              </a:lnSpc>
              <a:spcBef>
                <a:spcPts val="81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Daha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yüksek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ekonomik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değer 	</a:t>
            </a:r>
            <a:r>
              <a:rPr sz="3200" dirty="0">
                <a:latin typeface="Calibri"/>
                <a:cs typeface="Calibri"/>
              </a:rPr>
              <a:t>üretmek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dağıtmak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ts val="3650"/>
              </a:lnSpc>
              <a:spcBef>
                <a:spcPts val="33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Değer</a:t>
            </a:r>
            <a:r>
              <a:rPr sz="3200" spc="-1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zincirimizde,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sürekli</a:t>
            </a:r>
            <a:endParaRPr sz="3200">
              <a:latin typeface="Calibri"/>
              <a:cs typeface="Calibri"/>
            </a:endParaRPr>
          </a:p>
          <a:p>
            <a:pPr marL="241300" marR="294005">
              <a:lnSpc>
                <a:spcPts val="3460"/>
              </a:lnSpc>
              <a:spcBef>
                <a:spcPts val="240"/>
              </a:spcBef>
            </a:pPr>
            <a:r>
              <a:rPr sz="3200" dirty="0">
                <a:latin typeface="Calibri"/>
                <a:cs typeface="Calibri"/>
              </a:rPr>
              <a:t>iyileştirmeyi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gelişimi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temel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alarak rekabet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avantajı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yaratmak</a:t>
            </a:r>
            <a:endParaRPr sz="3200">
              <a:latin typeface="Calibri"/>
              <a:cs typeface="Calibri"/>
            </a:endParaRPr>
          </a:p>
          <a:p>
            <a:pPr marL="241300">
              <a:lnSpc>
                <a:spcPts val="3400"/>
              </a:lnSpc>
              <a:tabLst>
                <a:tab pos="806450" algn="l"/>
              </a:tabLst>
            </a:pPr>
            <a:r>
              <a:rPr sz="3200" spc="-25" dirty="0">
                <a:latin typeface="Calibri"/>
                <a:cs typeface="Calibri"/>
              </a:rPr>
              <a:t>ve</a:t>
            </a:r>
            <a:r>
              <a:rPr sz="3200" dirty="0">
                <a:latin typeface="Calibri"/>
                <a:cs typeface="Calibri"/>
              </a:rPr>
              <a:t>	sürdürülebilir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karlılığı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sağlamak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ts val="3650"/>
              </a:lnSpc>
              <a:spcBef>
                <a:spcPts val="38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spc="-20" dirty="0">
                <a:latin typeface="Calibri"/>
                <a:cs typeface="Calibri"/>
              </a:rPr>
              <a:t>Tedarikçilerimizin,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temel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insan</a:t>
            </a:r>
            <a:endParaRPr sz="3200">
              <a:latin typeface="Calibri"/>
              <a:cs typeface="Calibri"/>
            </a:endParaRPr>
          </a:p>
          <a:p>
            <a:pPr marL="241300">
              <a:lnSpc>
                <a:spcPts val="3454"/>
              </a:lnSpc>
            </a:pPr>
            <a:r>
              <a:rPr sz="3200" dirty="0">
                <a:latin typeface="Calibri"/>
                <a:cs typeface="Calibri"/>
              </a:rPr>
              <a:t>haklarına,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fırsat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eşitliğine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iş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etiği</a:t>
            </a:r>
            <a:endParaRPr sz="3200">
              <a:latin typeface="Calibri"/>
              <a:cs typeface="Calibri"/>
            </a:endParaRPr>
          </a:p>
          <a:p>
            <a:pPr marL="241300">
              <a:lnSpc>
                <a:spcPts val="3650"/>
              </a:lnSpc>
            </a:pPr>
            <a:r>
              <a:rPr sz="3200" spc="-10" dirty="0">
                <a:latin typeface="Calibri"/>
                <a:cs typeface="Calibri"/>
              </a:rPr>
              <a:t>ilkelerimize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uyumunu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sağlamak</a:t>
            </a:r>
            <a:endParaRPr sz="3200">
              <a:latin typeface="Calibri"/>
              <a:cs typeface="Calibri"/>
            </a:endParaRPr>
          </a:p>
          <a:p>
            <a:pPr marL="240029" marR="5080" indent="-227329">
              <a:lnSpc>
                <a:spcPct val="9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Güvenli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çalışma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ortamı,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çalışma 	</a:t>
            </a:r>
            <a:r>
              <a:rPr sz="3200" dirty="0">
                <a:latin typeface="Calibri"/>
                <a:cs typeface="Calibri"/>
              </a:rPr>
              <a:t>saatleri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ücretlendirme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dahil 	</a:t>
            </a:r>
            <a:r>
              <a:rPr sz="3200" dirty="0">
                <a:latin typeface="Calibri"/>
                <a:cs typeface="Calibri"/>
              </a:rPr>
              <a:t>olmak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üzere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tüm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yasal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düzenlemelere 	</a:t>
            </a:r>
            <a:r>
              <a:rPr sz="3200" dirty="0">
                <a:latin typeface="Calibri"/>
                <a:cs typeface="Calibri"/>
              </a:rPr>
              <a:t>uyum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gösteren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tedarikçiler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ile</a:t>
            </a:r>
            <a:endParaRPr sz="3200">
              <a:latin typeface="Calibri"/>
              <a:cs typeface="Calibri"/>
            </a:endParaRPr>
          </a:p>
          <a:p>
            <a:pPr marL="241300">
              <a:lnSpc>
                <a:spcPts val="3454"/>
              </a:lnSpc>
            </a:pPr>
            <a:r>
              <a:rPr sz="3200" spc="-10" dirty="0">
                <a:latin typeface="Calibri"/>
                <a:cs typeface="Calibri"/>
              </a:rPr>
              <a:t>çalışmak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Resim 7" descr="metin, taç, simge, sembol, logo içeren bir resim">
            <a:extLst>
              <a:ext uri="{FF2B5EF4-FFF2-40B4-BE49-F238E27FC236}">
                <a16:creationId xmlns:a16="http://schemas.microsoft.com/office/drawing/2014/main" id="{A58DB4C0-105E-7CA2-F470-AD08B1E5E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6403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SÜRDÜRÜLEBİLİR</a:t>
            </a:r>
            <a:r>
              <a:rPr sz="4400" spc="-60" dirty="0"/>
              <a:t> SATIN</a:t>
            </a:r>
            <a:r>
              <a:rPr sz="4400" spc="-85" dirty="0"/>
              <a:t> </a:t>
            </a:r>
            <a:r>
              <a:rPr sz="4400" dirty="0"/>
              <a:t>ALMA</a:t>
            </a:r>
            <a:r>
              <a:rPr sz="4400" spc="-55" dirty="0"/>
              <a:t> </a:t>
            </a:r>
            <a:r>
              <a:rPr sz="4400" spc="-10" dirty="0"/>
              <a:t>POLİTİKAMIZ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802640" y="1966341"/>
            <a:ext cx="16094710" cy="715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Azura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Deluxe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Resort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Hotel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olarak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“Sürdürülebilir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Satın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Alma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Politikası”,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diğer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politikalarımızda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ortaya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konulan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ilke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prensiplerimiz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temel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alınarak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</a:pPr>
            <a:r>
              <a:rPr sz="2000" spc="-20" dirty="0">
                <a:latin typeface="Calibri"/>
                <a:cs typeface="Calibri"/>
              </a:rPr>
              <a:t>oluşturulmuştur.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Tedarik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faaliyetleri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sürecinde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konularda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yasalara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etik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kurallara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hareket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etmek,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tehdit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altındaki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türlerin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tedariğini</a:t>
            </a:r>
            <a:endParaRPr sz="2000">
              <a:latin typeface="Calibri"/>
              <a:cs typeface="Calibri"/>
            </a:endParaRPr>
          </a:p>
          <a:p>
            <a:pPr marL="12700" marR="51435">
              <a:lnSpc>
                <a:spcPct val="80000"/>
              </a:lnSpc>
              <a:spcBef>
                <a:spcPts val="245"/>
              </a:spcBef>
            </a:pPr>
            <a:r>
              <a:rPr sz="2000" spc="-10" dirty="0">
                <a:latin typeface="Calibri"/>
                <a:cs typeface="Calibri"/>
              </a:rPr>
              <a:t>gerçekleştirmemek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faaliyetlerin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gerçekleştirileceği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kurumlarda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kişilerde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din,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dil,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ırk,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cinsiyet,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cinsel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tercih,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fiziksel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yetkinlikler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konularında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ayrım </a:t>
            </a:r>
            <a:r>
              <a:rPr sz="2000" dirty="0">
                <a:latin typeface="Calibri"/>
                <a:cs typeface="Calibri"/>
              </a:rPr>
              <a:t>yapmadan,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taşeron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çalışanlarının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hakları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göz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önünde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tutularak,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çevreye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duyarlılık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ekonomik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çıkarlar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doğrultusunda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yerel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ön </a:t>
            </a:r>
            <a:r>
              <a:rPr sz="2000" dirty="0">
                <a:latin typeface="Calibri"/>
                <a:cs typeface="Calibri"/>
              </a:rPr>
              <a:t>planda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tutarak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hareket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etmek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süreçlerde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taşeronlardan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yasalara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etik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kurallara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uygun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hareket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edilmesini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talep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etmek,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 </a:t>
            </a:r>
            <a:r>
              <a:rPr sz="2000" dirty="0">
                <a:latin typeface="Calibri"/>
                <a:cs typeface="Calibri"/>
              </a:rPr>
              <a:t>zinciri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boyunca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yayılarak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güçlenmesini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devamlılığının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sağlanmasını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hedeflemek,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satın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alma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politikamızdır.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hedefe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ulaşabilmek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tedarikçilerimizin </a:t>
            </a:r>
            <a:r>
              <a:rPr sz="2000" spc="-25" dirty="0">
                <a:latin typeface="Calibri"/>
                <a:cs typeface="Calibri"/>
              </a:rPr>
              <a:t>bu </a:t>
            </a:r>
            <a:r>
              <a:rPr sz="2000" spc="-10" dirty="0">
                <a:latin typeface="Calibri"/>
                <a:cs typeface="Calibri"/>
              </a:rPr>
              <a:t>kapsamdaki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temel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ilkelerimizi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bizimle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paylaşması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ilkelerin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sürekli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iyileştirilmesi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anlayışıyla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yayılarak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geliştirilmesi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konusunda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bizimle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iş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birliği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içinde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1680"/>
              </a:lnSpc>
            </a:pPr>
            <a:r>
              <a:rPr sz="2000" dirty="0">
                <a:latin typeface="Calibri"/>
                <a:cs typeface="Calibri"/>
              </a:rPr>
              <a:t>olmalarını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bekleriz.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Sürekli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iyileştirmenin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sağlanması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yapıcı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geri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bildirim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sağlanmasını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alandaki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örnek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uygulamaların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sistematik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olarak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bizimle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000" spc="-10" dirty="0">
                <a:latin typeface="Calibri"/>
                <a:cs typeface="Calibri"/>
              </a:rPr>
              <a:t>paylaşılmasını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teşvik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ederiz.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dirty="0">
                <a:latin typeface="Calibri"/>
                <a:cs typeface="Calibri"/>
              </a:rPr>
              <a:t>Bu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kapsamda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önceliğimiz;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spc="-25" dirty="0">
                <a:latin typeface="Calibri"/>
                <a:cs typeface="Calibri"/>
              </a:rPr>
              <a:t>Tedarik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zincirimizde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operasyonların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hukuka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etik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kurallarına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şekilde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yürümesini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sağlamak.</a:t>
            </a:r>
            <a:endParaRPr sz="2000">
              <a:latin typeface="Calibri"/>
              <a:cs typeface="Calibri"/>
            </a:endParaRPr>
          </a:p>
          <a:p>
            <a:pPr marL="241300" marR="41910" indent="-228600">
              <a:lnSpc>
                <a:spcPts val="192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Ayrım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gözetmeksizin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tedarikçilerimizle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samimi,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dürüst,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saygılı,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adil,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tarafsız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şeffaf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iş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ilişkileri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kurmak;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seçimi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dahil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olmak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üzere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 faaliyetlerinin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adil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sürdürülmesini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sağlamak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tedarikçilerimize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karşı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yükümlülüklerimizi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zamanında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yerine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getirmek.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160"/>
              </a:lnSpc>
              <a:spcBef>
                <a:spcPts val="1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5" dirty="0">
                <a:latin typeface="Calibri"/>
                <a:cs typeface="Calibri"/>
              </a:rPr>
              <a:t>Tedarik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zincirimizde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paydaşlarımıza,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sürdürülebilirlik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kurumsal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sosyal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sorumluluk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bilinci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konusunda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örnek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olacak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yaklaşımlarda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bulunarak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çevre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toplum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sürdürülebilir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tedarik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zinciri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kültürü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oluşturmak.</a:t>
            </a:r>
            <a:endParaRPr sz="2000">
              <a:latin typeface="Calibri"/>
              <a:cs typeface="Calibri"/>
            </a:endParaRPr>
          </a:p>
          <a:p>
            <a:pPr marL="241300" marR="1514475" indent="-228600">
              <a:lnSpc>
                <a:spcPts val="192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Sürekli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iyileştirmenin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sağlanması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tedarikçilerimizle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işbirliği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içerisinde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bulunarak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geri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bildirim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örnek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uygulama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paylaşımları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konusunda tedarikçilerimizi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teşvik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etmek.</a:t>
            </a:r>
            <a:endParaRPr sz="2000">
              <a:latin typeface="Calibri"/>
              <a:cs typeface="Calibri"/>
            </a:endParaRPr>
          </a:p>
          <a:p>
            <a:pPr marL="241300" marR="582295" indent="-228600">
              <a:lnSpc>
                <a:spcPts val="19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latin typeface="Calibri"/>
                <a:cs typeface="Calibri"/>
              </a:rPr>
              <a:t>Topluma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çevreye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saygılı,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iklim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değişikliğine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duyarlı,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enerji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verimliliğini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sağlamaya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yönelik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kaynak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koruma,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atık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azaltma,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yeniden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kullanma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geri </a:t>
            </a:r>
            <a:r>
              <a:rPr sz="2000" spc="-10" dirty="0">
                <a:latin typeface="Calibri"/>
                <a:cs typeface="Calibri"/>
              </a:rPr>
              <a:t>kazanma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aktiviteleri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yürüten;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kaynaklarını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doğayla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uyumlu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etkin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şekilde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kullanan;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atık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kirli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gazların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emisyon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yönetimi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zehirli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madde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yönetimi </a:t>
            </a:r>
            <a:r>
              <a:rPr sz="2000" dirty="0">
                <a:latin typeface="Calibri"/>
                <a:cs typeface="Calibri"/>
              </a:rPr>
              <a:t>kapsamında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çalışmalar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yürüten;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çevre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enerji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konularında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yasal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mevzuat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standartlara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uyarak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mevzuat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gerekliliklerinden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daha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iyisini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yapma konusunda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çaba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gösteren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tedarikçilerle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çalışmak.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160"/>
              </a:lnSpc>
              <a:spcBef>
                <a:spcPts val="2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Çalışanları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adil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çalışma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ortamı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oluşturan;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çalışanları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arasında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dil,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ırk,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cinsiyet,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siyasi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düşünce,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felsefi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inanç,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din,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mezhep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benzeri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sebeplerle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ayırım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1920"/>
              </a:lnSpc>
            </a:pPr>
            <a:r>
              <a:rPr sz="2000" spc="-20" dirty="0">
                <a:latin typeface="Calibri"/>
                <a:cs typeface="Calibri"/>
              </a:rPr>
              <a:t>gözetmeyen;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kadın-</a:t>
            </a:r>
            <a:r>
              <a:rPr sz="2000" spc="-10" dirty="0">
                <a:latin typeface="Calibri"/>
                <a:cs typeface="Calibri"/>
              </a:rPr>
              <a:t>erkek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fırsat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eşitliğine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önem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veren;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gebe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veya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çocuk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emziren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kadınların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çalışma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koşullarını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yasalara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uygun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şekilde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düzenleyen;</a:t>
            </a:r>
            <a:endParaRPr sz="2000">
              <a:latin typeface="Calibri"/>
              <a:cs typeface="Calibri"/>
            </a:endParaRPr>
          </a:p>
          <a:p>
            <a:pPr marL="241300" marR="188595">
              <a:lnSpc>
                <a:spcPct val="80000"/>
              </a:lnSpc>
              <a:spcBef>
                <a:spcPts val="240"/>
              </a:spcBef>
            </a:pPr>
            <a:r>
              <a:rPr sz="2000" dirty="0">
                <a:latin typeface="Calibri"/>
                <a:cs typeface="Calibri"/>
              </a:rPr>
              <a:t>çalışanlarının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fikirlerine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değer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sürekli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iyileştirme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faaliyetlerine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dahil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eden;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çalışanlarının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dokunulmazlık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sendikalaşma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haklarını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koruyan;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zorla </a:t>
            </a:r>
            <a:r>
              <a:rPr sz="2000" dirty="0">
                <a:latin typeface="Calibri"/>
                <a:cs typeface="Calibri"/>
              </a:rPr>
              <a:t>veya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zorunlu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tutarak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çalışmayı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engelleyen;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çocuk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işçi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çalıştırmayan;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istihdam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çalışma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hayatıyla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ilgili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yürürlükteki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yasa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düzenlemelere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uyumlu tedarikçilerle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çalışmak.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Resim 6" descr="metin, taç, simge, sembol, logo içeren bir resim">
            <a:extLst>
              <a:ext uri="{FF2B5EF4-FFF2-40B4-BE49-F238E27FC236}">
                <a16:creationId xmlns:a16="http://schemas.microsoft.com/office/drawing/2014/main" id="{02F907C2-AE6B-D561-6325-59AA5C5ED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6" y="8801100"/>
            <a:ext cx="296492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4206</Words>
  <Application>Microsoft Office PowerPoint</Application>
  <PresentationFormat>Özel</PresentationFormat>
  <Paragraphs>443</Paragraphs>
  <Slides>36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2" baseType="lpstr">
      <vt:lpstr>Arial MT</vt:lpstr>
      <vt:lpstr>Calibri</vt:lpstr>
      <vt:lpstr>Lucida Sans Unicode</vt:lpstr>
      <vt:lpstr>Segoe UI</vt:lpstr>
      <vt:lpstr>Times New Roman</vt:lpstr>
      <vt:lpstr>Office Theme</vt:lpstr>
      <vt:lpstr>PowerPoint Sunusu</vt:lpstr>
      <vt:lpstr>PowerPoint Sunusu</vt:lpstr>
      <vt:lpstr>PowerPoint Sunusu</vt:lpstr>
      <vt:lpstr>SÜRDÜRÜLEBİLİRLİK POLİTİKAMIZ</vt:lpstr>
      <vt:lpstr>ÇALIŞAN HAKLARI</vt:lpstr>
      <vt:lpstr>ÇEVRESEL</vt:lpstr>
      <vt:lpstr>BİYOÇEŞİTLİLİĞE SAYGI</vt:lpstr>
      <vt:lpstr>EKONOMİK</vt:lpstr>
      <vt:lpstr>SÜRDÜRÜLEBİLİR SATIN ALMA POLİTİKAMIZ</vt:lpstr>
      <vt:lpstr>ÇALIŞAN VE İNSAN HAKLARI POLİTİKAMIZ</vt:lpstr>
      <vt:lpstr>ÇOCUK HAKLARI POLİTİKAMIZ</vt:lpstr>
      <vt:lpstr>KADIN HAKLARI VE CİNSİYET EŞİTLİĞİ POLİTİKAMIZ</vt:lpstr>
      <vt:lpstr>ENERJİ VERİMLİLİĞİ POLİTİKAMIZ</vt:lpstr>
      <vt:lpstr>2024 SU TÜKETİMİ</vt:lpstr>
      <vt:lpstr>PowerPoint Sunusu</vt:lpstr>
      <vt:lpstr>2024 ELEKTRİK TÜKETİMİ</vt:lpstr>
      <vt:lpstr>PowerPoint Sunusu</vt:lpstr>
      <vt:lpstr>2024 LNG TÜKETİMİ</vt:lpstr>
      <vt:lpstr>PowerPoint Sunusu</vt:lpstr>
      <vt:lpstr>ATIK VE TEHLİKELİ MADDE YÖNETİMİ</vt:lpstr>
      <vt:lpstr>PowerPoint Sunusu</vt:lpstr>
      <vt:lpstr>AMBALAJ KULLANIM MİKTARLARI(KG) 2024</vt:lpstr>
      <vt:lpstr>PowerPoint Sunusu</vt:lpstr>
      <vt:lpstr>PowerPoint Sunusu</vt:lpstr>
      <vt:lpstr>PowerPoint Sunusu</vt:lpstr>
      <vt:lpstr>PowerPoint Sunusu</vt:lpstr>
      <vt:lpstr>PowerPoint Sunusu</vt:lpstr>
      <vt:lpstr>KÜLTÜREL TANITIM</vt:lpstr>
      <vt:lpstr>OTELİMİZ YAKININDA BULUNAN KÜLTÜREL ALANLAR</vt:lpstr>
      <vt:lpstr>DİM ÇAYI</vt:lpstr>
      <vt:lpstr>MANAVGAT ŞELALESİ</vt:lpstr>
      <vt:lpstr>KLEOPATRA PLAJI</vt:lpstr>
      <vt:lpstr>DİM MAĞARASI</vt:lpstr>
      <vt:lpstr>ALANYA ARKEOLOJİ MÜZESİ</vt:lpstr>
      <vt:lpstr>SİDE APOLLON TAPINAĞI</vt:lpstr>
      <vt:lpstr>Doğal ve Kültürel Alanları Gezerken Nelere Dikkat Etmeliyiz?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Mavi ve Beyaz Akıllı Kurumsal Medya ve Yayıncılık Oryantasyon Planı Sunum</dc:title>
  <dc:creator>ik</dc:creator>
  <cp:lastModifiedBy>qualitymanager lagohotel</cp:lastModifiedBy>
  <cp:revision>5</cp:revision>
  <dcterms:created xsi:type="dcterms:W3CDTF">2025-10-14T09:38:02Z</dcterms:created>
  <dcterms:modified xsi:type="dcterms:W3CDTF">2025-10-14T13:26:05Z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2024-10-31T00:00:00Z</vt:filetime>
  </property>
  <property fmtid="{D5CDD505-2E9C-101B-9397-08002B2CF9AE}" pid="3" name="Creator">
    <vt:lpwstr>Microsoft® PowerPoint® Microsoft 365 için</vt:lpwstr>
  </property>
  <property fmtid="{D5CDD505-2E9C-101B-9397-08002B2CF9AE}" pid="4" name="LastSaved">
    <vt:filetime>2025-10-14T00:00:00Z</vt:filetime>
  </property>
  <property fmtid="{D5CDD505-2E9C-101B-9397-08002B2CF9AE}" pid="5" name="Producer">
    <vt:lpwstr>Microsoft® PowerPoint® Microsoft 365 için</vt:lpwstr>
  </property>
</Properties>
</file>